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3"/>
  </p:notesMasterIdLst>
  <p:sldIdLst>
    <p:sldId id="257" r:id="rId2"/>
    <p:sldId id="263" r:id="rId3"/>
    <p:sldId id="400" r:id="rId4"/>
    <p:sldId id="385" r:id="rId5"/>
    <p:sldId id="411" r:id="rId6"/>
    <p:sldId id="412" r:id="rId7"/>
    <p:sldId id="413" r:id="rId8"/>
    <p:sldId id="273" r:id="rId9"/>
    <p:sldId id="415" r:id="rId10"/>
    <p:sldId id="416" r:id="rId11"/>
    <p:sldId id="41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8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970"/>
  </p:normalViewPr>
  <p:slideViewPr>
    <p:cSldViewPr snapToGrid="0" snapToObjects="1">
      <p:cViewPr varScale="1">
        <p:scale>
          <a:sx n="92" d="100"/>
          <a:sy n="92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03668-D99F-7244-9036-FD678BE85EB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E0C9F-2D4C-164A-9398-E9DF5F9896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3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3 -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у вас есть аналогичные симптомы, подумайте о следующем: </a:t>
            </a:r>
            <a:br>
              <a:rPr lang="ru-RU" dirty="0"/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посещали в последние две недели в зоны повышенного риска (Китай и прилегающие регионы)? </a:t>
            </a:r>
            <a:br>
              <a:rPr lang="ru-RU" dirty="0"/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были в контакте с кем-то, кто посещал в последние две недели в зоны повышенного риска (Китай и прилегающие регионы)? </a:t>
            </a:r>
            <a:br>
              <a:rPr lang="ru-RU" dirty="0"/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ответ на эти вопросы положителен - к симптомам следует отнестись максимально внимательно.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E0C9F-2D4C-164A-9398-E9DF5F9896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6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E0C9F-2D4C-164A-9398-E9DF5F9896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4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12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07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17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>
          <a:xfrm>
            <a:off x="848833" y="363482"/>
            <a:ext cx="10515600" cy="516230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chemeClr val="tx1"/>
                </a:solidFill>
                <a:uFillTx/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91730" y="778215"/>
            <a:ext cx="8629806" cy="3859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1400" b="0" i="0">
                <a:solidFill>
                  <a:schemeClr val="tx1">
                    <a:alpha val="50000"/>
                  </a:schemeClr>
                </a:solidFill>
                <a:uFillTx/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en-US" dirty="0">
                <a:uFillTx/>
              </a:rPr>
              <a:t>Click to edit Master </a:t>
            </a:r>
            <a:r>
              <a:rPr lang="en-US">
                <a:uFillTx/>
              </a:rPr>
              <a:t>text styles</a:t>
            </a:r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3906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>
          <a:xfrm>
            <a:off x="848833" y="363482"/>
            <a:ext cx="10515600" cy="516230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chemeClr val="tx1"/>
                </a:solidFill>
                <a:uFillTx/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91730" y="778215"/>
            <a:ext cx="8629806" cy="3859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1400" b="0" i="0">
                <a:solidFill>
                  <a:schemeClr val="tx1">
                    <a:alpha val="50000"/>
                  </a:schemeClr>
                </a:solidFill>
                <a:uFillTx/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en-US" dirty="0">
                <a:uFillTx/>
              </a:rPr>
              <a:t>Click to edit Master </a:t>
            </a:r>
            <a:r>
              <a:rPr lang="en-US">
                <a:uFillTx/>
              </a:rPr>
              <a:t>text styles</a:t>
            </a:r>
            <a:endParaRPr lang="en-US" dirty="0">
              <a:uFillTx/>
            </a:endParaRPr>
          </a:p>
        </p:txBody>
      </p:sp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799405" y="1729946"/>
            <a:ext cx="3435178" cy="2295571"/>
          </a:xfrm>
          <a:prstGeom prst="roundRect">
            <a:avLst>
              <a:gd name="adj" fmla="val 3210"/>
            </a:avLst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aseline="0">
                <a:uFillTx/>
                <a:latin typeface="Roboto Regular" charset="0"/>
              </a:defRPr>
            </a:lvl1pPr>
          </a:lstStyle>
          <a:p>
            <a:r>
              <a:rPr lang="en-US" dirty="0">
                <a:uFillTx/>
              </a:rPr>
              <a:t>Insert Image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376686" y="1729946"/>
            <a:ext cx="3435178" cy="2295571"/>
          </a:xfrm>
          <a:prstGeom prst="roundRect">
            <a:avLst>
              <a:gd name="adj" fmla="val 3210"/>
            </a:avLst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aseline="0">
                <a:uFillTx/>
                <a:latin typeface="Roboto Regular" charset="0"/>
              </a:defRPr>
            </a:lvl1pPr>
          </a:lstStyle>
          <a:p>
            <a:r>
              <a:rPr lang="en-US" dirty="0">
                <a:uFillTx/>
              </a:rPr>
              <a:t>Insert Image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953967" y="1729946"/>
            <a:ext cx="3435178" cy="2295571"/>
          </a:xfrm>
          <a:prstGeom prst="roundRect">
            <a:avLst>
              <a:gd name="adj" fmla="val 3210"/>
            </a:avLst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aseline="0">
                <a:uFillTx/>
                <a:latin typeface="Roboto Regular" charset="0"/>
              </a:defRPr>
            </a:lvl1pPr>
          </a:lstStyle>
          <a:p>
            <a:r>
              <a:rPr lang="en-US" dirty="0">
                <a:uFillTx/>
              </a:rPr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5902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91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8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7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7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75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8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4E7B-A360-554D-A854-DC75AA3FC71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02703-E1DC-F04B-A613-E6C52AE2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67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>
          <a:xfrm>
            <a:off x="554181" y="1778301"/>
            <a:ext cx="11083636" cy="661720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ru-RU" sz="3600" b="1" dirty="0">
                <a:uFillTx/>
                <a:latin typeface="Roboto Black" charset="0"/>
                <a:ea typeface="Roboto Black" charset="0"/>
                <a:cs typeface="Roboto Black" charset="0"/>
              </a:rPr>
              <a:t>Как защититься от </a:t>
            </a:r>
            <a:r>
              <a:rPr lang="ru-RU" sz="3600" b="1" dirty="0" err="1">
                <a:uFillTx/>
                <a:latin typeface="Roboto Black" charset="0"/>
                <a:ea typeface="Roboto Black" charset="0"/>
                <a:cs typeface="Roboto Black" charset="0"/>
              </a:rPr>
              <a:t>коронавируса</a:t>
            </a:r>
            <a:endParaRPr lang="en-US" sz="3600" b="1" dirty="0">
              <a:solidFill>
                <a:schemeClr val="accent1"/>
              </a:solidFill>
              <a:uFillTx/>
              <a:latin typeface="Roboto Black" charset="0"/>
              <a:ea typeface="Roboto Black" charset="0"/>
              <a:cs typeface="Roboto Black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506670" y="3296073"/>
            <a:ext cx="11786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1023131" y="1122304"/>
            <a:ext cx="10145738" cy="35394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uFillTx/>
                <a:latin typeface="Roboto Black" charset="0"/>
                <a:ea typeface="Roboto Black" charset="0"/>
                <a:cs typeface="Roboto Black" charset="0"/>
              </a:rPr>
              <a:t>Обучение в области безопасности</a:t>
            </a:r>
            <a:endParaRPr lang="en-US" sz="1600" b="1" dirty="0">
              <a:solidFill>
                <a:schemeClr val="accent1"/>
              </a:solidFill>
              <a:uFillTx/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0" y="4859511"/>
            <a:ext cx="12192000" cy="6279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uFillTx/>
                <a:latin typeface="Roboto Regular" charset="0"/>
              </a:rPr>
              <a:t>MyGO</a:t>
            </a:r>
            <a:r>
              <a:rPr lang="en-US" sz="1400" b="1" dirty="0">
                <a:uFillTx/>
                <a:latin typeface="Roboto Regular" charset="0"/>
              </a:rPr>
              <a:t> Safety Consulting</a:t>
            </a:r>
          </a:p>
        </p:txBody>
      </p:sp>
    </p:spTree>
    <p:extLst>
      <p:ext uri="{BB962C8B-B14F-4D97-AF65-F5344CB8AC3E}">
        <p14:creationId xmlns:p14="http://schemas.microsoft.com/office/powerpoint/2010/main" val="3986989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506E758-D995-7944-ABE7-A5A8D649E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11" y="1145894"/>
            <a:ext cx="11246778" cy="5238576"/>
          </a:xfrm>
        </p:spPr>
        <p:txBody>
          <a:bodyPr>
            <a:normAutofit/>
          </a:bodyPr>
          <a:lstStyle/>
          <a:p>
            <a:r>
              <a:rPr lang="ru-RU" sz="1600" dirty="0"/>
              <a:t>Поскольку подтверждаются новые случаи коронавируса </a:t>
            </a:r>
            <a:r>
              <a:rPr lang="en" sz="1600" dirty="0"/>
              <a:t>COVID-19, </a:t>
            </a:r>
            <a:r>
              <a:rPr lang="ru-RU" sz="1600" dirty="0"/>
              <a:t>граждан просят оставаться в режиме домашнего карантина. Фитнес-центры и другие точки, где предполагается активная двигательная деятельность, временно закрыты. Пребывание дома в течение длительного периода времени может серьезно осложнить поддержание физической активности. Сидячий образ жизни и низкий уровень физической активности могут оказать негативное влияние на здоровье, благополучие и качество жизни. Пребывание в карантинном режиме также может вызвать дополнительный стресс и поставить под угрозу психическое здоровье граждан. Физические упражнения и техники расслабления помогут сохранить спокойствие и защитить ваше здоровье в течение этого времени. </a:t>
            </a:r>
          </a:p>
          <a:p>
            <a:r>
              <a:rPr lang="ru-RU" sz="1600" dirty="0"/>
              <a:t>ВОЗ рекомендует 150 минут умеренной физической активности или 75 минут интенсивной физической активности в неделю или сочетание умеренной и интенсивной физической активности. Следование этим рекомендациям возможно в домашних условиях с учетом отсутствия специального оборудования и ограниченного пространства.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61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231EC-67D5-B54B-8371-FAC3DB91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63" y="1781892"/>
            <a:ext cx="4028905" cy="3973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uFillTx/>
              </a:rPr>
              <a:t>Рекомендации в области физической нагрузки</a:t>
            </a:r>
            <a:endParaRPr lang="en-US" dirty="0">
              <a:uFillTx/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0A0D5B51-4DA5-1F43-B721-781B9735B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833" y="1781892"/>
            <a:ext cx="5233708" cy="397346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/>
              <a:t>Для того, чтобы ознакомиться с рекомендациями ВОЗ по необходимым видам нагрузки, а также изучения оптимальных упражнений: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Откройте камеру вашего телефона;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Наведите ее на </a:t>
            </a:r>
            <a:r>
              <a:rPr lang="en-US" sz="1600" b="1" dirty="0"/>
              <a:t>QR </a:t>
            </a:r>
            <a:r>
              <a:rPr lang="ru-RU" sz="1600" b="1" dirty="0"/>
              <a:t>код;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Перейдите по ссылке.</a:t>
            </a:r>
          </a:p>
          <a:p>
            <a:pPr algn="l"/>
            <a:r>
              <a:rPr lang="ru-RU" sz="1600" b="1" dirty="0"/>
              <a:t>В случае, если вы не доверяете данному источнику, введите в поиск </a:t>
            </a:r>
            <a:r>
              <a:rPr lang="en-US" sz="1600" b="1" dirty="0"/>
              <a:t>google</a:t>
            </a:r>
            <a:r>
              <a:rPr lang="ru-RU" sz="1600" b="1" dirty="0"/>
              <a:t> </a:t>
            </a:r>
          </a:p>
          <a:p>
            <a:pPr algn="l"/>
            <a:r>
              <a:rPr lang="ru-RU" sz="1600" b="1" dirty="0"/>
              <a:t>«Методическое пособие воз самоизоляция»</a:t>
            </a:r>
          </a:p>
          <a:p>
            <a:pPr algn="l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5862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latin typeface="Roboto Regular" charset="0"/>
              </a:rPr>
              <a:t>Общая информация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075895" y="2014742"/>
            <a:ext cx="3946182" cy="132318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2133" dirty="0">
                <a:solidFill>
                  <a:schemeClr val="accent1"/>
                </a:solidFill>
                <a:uFillTx/>
                <a:latin typeface="Roboto Regular" charset="0"/>
              </a:rPr>
              <a:t>Что такое </a:t>
            </a:r>
            <a:r>
              <a:rPr lang="ru-RU" sz="2133" dirty="0" err="1">
                <a:solidFill>
                  <a:schemeClr val="accent1"/>
                </a:solidFill>
                <a:uFillTx/>
                <a:latin typeface="Roboto Regular" charset="0"/>
              </a:rPr>
              <a:t>коронавирус</a:t>
            </a:r>
            <a:r>
              <a:rPr lang="ru-RU" sz="2133" dirty="0">
                <a:solidFill>
                  <a:schemeClr val="accent1"/>
                </a:solidFill>
                <a:uFillTx/>
                <a:latin typeface="Roboto Regular" charset="0"/>
              </a:rPr>
              <a:t>?</a:t>
            </a:r>
            <a:endParaRPr lang="en-US" sz="2133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r>
              <a:rPr lang="ru-RU" sz="1200" dirty="0" err="1">
                <a:latin typeface="Roboto Regular" charset="0"/>
              </a:rPr>
              <a:t>Коронавирусы</a:t>
            </a:r>
            <a:r>
              <a:rPr lang="ru-RU" sz="1200" dirty="0">
                <a:latin typeface="Roboto Regular" charset="0"/>
              </a:rPr>
              <a:t> – заболевания, поражающие животных и людей класса млекопитающих. Крайне схож с ОРВИ и отличается повышенной смертностью и коэффициентом распространения.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1369452" y="2014742"/>
            <a:ext cx="535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>
                <a:solidFill>
                  <a:schemeClr val="accent1"/>
                </a:solidFill>
                <a:uFillTx/>
                <a:latin typeface="linea-basic-10" panose="02000509000000000000" pitchFamily="49" charset="0"/>
              </a:rPr>
              <a:t>1</a:t>
            </a:r>
            <a:endParaRPr lang="en-US" sz="5400" dirty="0">
              <a:solidFill>
                <a:schemeClr val="accent1"/>
              </a:solidFill>
              <a:uFillTx/>
              <a:latin typeface="linea-basic-10" panose="02000509000000000000" pitchFamily="49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075895" y="3928602"/>
            <a:ext cx="3946182" cy="212397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2133" dirty="0">
                <a:solidFill>
                  <a:schemeClr val="accent1"/>
                </a:solidFill>
                <a:uFillTx/>
                <a:latin typeface="Roboto Regular" charset="0"/>
              </a:rPr>
              <a:t>Симптомы</a:t>
            </a:r>
            <a:endParaRPr lang="en-US" sz="2133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/>
              <a:t>Чувство</a:t>
            </a:r>
            <a:r>
              <a:rPr lang="ru-RU" dirty="0"/>
              <a:t> </a:t>
            </a:r>
            <a:r>
              <a:rPr lang="ru-RU" sz="1200" dirty="0"/>
              <a:t>усталости </a:t>
            </a:r>
            <a:br>
              <a:rPr lang="ru-RU" sz="1200" dirty="0"/>
            </a:br>
            <a:r>
              <a:rPr lang="ru-RU" sz="1200" dirty="0"/>
              <a:t>Затруднённое дыхание </a:t>
            </a:r>
            <a:br>
              <a:rPr lang="ru-RU" sz="1200" dirty="0"/>
            </a:br>
            <a:r>
              <a:rPr lang="ru-RU" sz="1200" dirty="0"/>
              <a:t>Высокая температура </a:t>
            </a:r>
            <a:br>
              <a:rPr lang="ru-RU" sz="1200" dirty="0"/>
            </a:br>
            <a:r>
              <a:rPr lang="ru-RU" sz="1200" dirty="0"/>
              <a:t>Кашель и / или боль в горле </a:t>
            </a:r>
            <a:br>
              <a:rPr lang="ru-RU" sz="1200" dirty="0"/>
            </a:br>
            <a:r>
              <a:rPr lang="ru-RU" sz="1200" dirty="0"/>
              <a:t>Симптомы во многом сходны со многими респираторными заболеваниями, часто имитируют обычную простуду, могут походить на грипп. </a:t>
            </a:r>
            <a:endParaRPr lang="en-US" sz="1200" dirty="0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1369452" y="392860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>
                <a:solidFill>
                  <a:schemeClr val="accent3"/>
                </a:solidFill>
                <a:latin typeface="linea-basic-10" panose="02000509000000000000" pitchFamily="49" charset="0"/>
              </a:rPr>
              <a:t>3</a:t>
            </a:r>
            <a:endParaRPr lang="en-US" sz="5400" dirty="0">
              <a:solidFill>
                <a:schemeClr val="accent3"/>
              </a:solidFill>
              <a:uFillTx/>
              <a:latin typeface="linea-basic-10" panose="02000509000000000000" pitchFamily="49" charset="0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205600" y="2014742"/>
            <a:ext cx="3946182" cy="16448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2133" dirty="0">
                <a:solidFill>
                  <a:schemeClr val="accent1"/>
                </a:solidFill>
                <a:uFillTx/>
                <a:latin typeface="Roboto Regular" charset="0"/>
              </a:rPr>
              <a:t>Сроки</a:t>
            </a:r>
            <a:endParaRPr lang="en-US" sz="2133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>
                <a:uFillTx/>
                <a:latin typeface="Roboto Regular" charset="0"/>
              </a:rPr>
              <a:t>Время инкубации вируса – 5 дней. В течении 12 дней появляются симптомы.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>
                <a:latin typeface="Roboto Regular" charset="0"/>
              </a:rPr>
              <a:t>Рекомендуемый срок самоизоляции – 14 дней. В случае появления симптомов – следует обратиться за тестированием.</a:t>
            </a:r>
            <a:endParaRPr lang="en-US" sz="1200" dirty="0">
              <a:uFillTx/>
              <a:latin typeface="Roboto Regular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6499156" y="201474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>
                <a:solidFill>
                  <a:schemeClr val="accent2"/>
                </a:solidFill>
                <a:uFillTx/>
                <a:latin typeface="linea-basic-10" panose="02000509000000000000" pitchFamily="49" charset="0"/>
              </a:rPr>
              <a:t>2</a:t>
            </a:r>
            <a:endParaRPr lang="en-US" sz="5400" dirty="0">
              <a:solidFill>
                <a:schemeClr val="accent2"/>
              </a:solidFill>
              <a:uFillTx/>
              <a:latin typeface="linea-basic-10" panose="02000509000000000000" pitchFamily="49" charset="0"/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205600" y="3928602"/>
            <a:ext cx="3946182" cy="141981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2133" dirty="0">
                <a:solidFill>
                  <a:schemeClr val="accent1"/>
                </a:solidFill>
                <a:uFillTx/>
                <a:latin typeface="Roboto Regular" charset="0"/>
              </a:rPr>
              <a:t>Как передается</a:t>
            </a:r>
            <a:endParaRPr lang="en-US" sz="2133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>
                <a:uFillTx/>
                <a:latin typeface="Roboto Regular" charset="0"/>
              </a:rPr>
              <a:t>Передается капельным путем (через слюну)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>
                <a:latin typeface="Roboto Regular" charset="0"/>
              </a:rPr>
              <a:t>Также передается через грязные поверхности (в случае, если идет соприкосновение слизистых оболочек с частицами грязи)</a:t>
            </a:r>
            <a:endParaRPr lang="en-US" sz="1200" dirty="0">
              <a:uFillTx/>
              <a:latin typeface="Roboto Regular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6499157" y="392860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>
                <a:solidFill>
                  <a:schemeClr val="accent4"/>
                </a:solidFill>
                <a:latin typeface="linea-basic-10" panose="02000509000000000000" pitchFamily="49" charset="0"/>
              </a:rPr>
              <a:t>4</a:t>
            </a:r>
            <a:endParaRPr lang="en-US" sz="5400" dirty="0">
              <a:solidFill>
                <a:schemeClr val="accent4"/>
              </a:solidFill>
              <a:uFillTx/>
              <a:latin typeface="linea-basic-10" panose="02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0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/>
        </p:nvSpPr>
        <p:spPr bwMode="auto">
          <a:xfrm>
            <a:off x="1168400" y="3723599"/>
            <a:ext cx="627063" cy="1042988"/>
          </a:xfrm>
          <a:custGeom>
            <a:avLst/>
            <a:gdLst>
              <a:gd name="T0" fmla="*/ 163 w 326"/>
              <a:gd name="T1" fmla="*/ 0 h 541"/>
              <a:gd name="T2" fmla="*/ 0 w 326"/>
              <a:gd name="T3" fmla="*/ 207 h 541"/>
              <a:gd name="T4" fmla="*/ 163 w 326"/>
              <a:gd name="T5" fmla="*/ 541 h 541"/>
              <a:gd name="T6" fmla="*/ 326 w 326"/>
              <a:gd name="T7" fmla="*/ 207 h 541"/>
              <a:gd name="T8" fmla="*/ 163 w 326"/>
              <a:gd name="T9" fmla="*/ 0 h 541"/>
              <a:gd name="T10" fmla="*/ 163 w 326"/>
              <a:gd name="T11" fmla="*/ 250 h 541"/>
              <a:gd name="T12" fmla="*/ 63 w 326"/>
              <a:gd name="T13" fmla="*/ 150 h 541"/>
              <a:gd name="T14" fmla="*/ 163 w 326"/>
              <a:gd name="T15" fmla="*/ 51 h 541"/>
              <a:gd name="T16" fmla="*/ 263 w 326"/>
              <a:gd name="T17" fmla="*/ 150 h 541"/>
              <a:gd name="T18" fmla="*/ 163 w 326"/>
              <a:gd name="T19" fmla="*/ 25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541">
                <a:moveTo>
                  <a:pt x="163" y="0"/>
                </a:moveTo>
                <a:cubicBezTo>
                  <a:pt x="73" y="0"/>
                  <a:pt x="0" y="60"/>
                  <a:pt x="0" y="207"/>
                </a:cubicBezTo>
                <a:cubicBezTo>
                  <a:pt x="0" y="437"/>
                  <a:pt x="73" y="541"/>
                  <a:pt x="163" y="541"/>
                </a:cubicBezTo>
                <a:cubicBezTo>
                  <a:pt x="253" y="541"/>
                  <a:pt x="326" y="437"/>
                  <a:pt x="326" y="207"/>
                </a:cubicBezTo>
                <a:cubicBezTo>
                  <a:pt x="326" y="60"/>
                  <a:pt x="253" y="0"/>
                  <a:pt x="163" y="0"/>
                </a:cubicBezTo>
                <a:close/>
                <a:moveTo>
                  <a:pt x="163" y="250"/>
                </a:moveTo>
                <a:cubicBezTo>
                  <a:pt x="82" y="250"/>
                  <a:pt x="63" y="206"/>
                  <a:pt x="63" y="150"/>
                </a:cubicBezTo>
                <a:cubicBezTo>
                  <a:pt x="63" y="95"/>
                  <a:pt x="82" y="51"/>
                  <a:pt x="163" y="51"/>
                </a:cubicBezTo>
                <a:cubicBezTo>
                  <a:pt x="244" y="51"/>
                  <a:pt x="263" y="95"/>
                  <a:pt x="263" y="150"/>
                </a:cubicBezTo>
                <a:cubicBezTo>
                  <a:pt x="263" y="206"/>
                  <a:pt x="244" y="250"/>
                  <a:pt x="163" y="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uFillTx/>
              <a:latin typeface="Roboto Regular" charset="0"/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2365375" y="3488649"/>
            <a:ext cx="738188" cy="1277938"/>
          </a:xfrm>
          <a:custGeom>
            <a:avLst/>
            <a:gdLst>
              <a:gd name="T0" fmla="*/ 191 w 383"/>
              <a:gd name="T1" fmla="*/ 174 h 663"/>
              <a:gd name="T2" fmla="*/ 278 w 383"/>
              <a:gd name="T3" fmla="*/ 87 h 663"/>
              <a:gd name="T4" fmla="*/ 191 w 383"/>
              <a:gd name="T5" fmla="*/ 0 h 663"/>
              <a:gd name="T6" fmla="*/ 104 w 383"/>
              <a:gd name="T7" fmla="*/ 87 h 663"/>
              <a:gd name="T8" fmla="*/ 191 w 383"/>
              <a:gd name="T9" fmla="*/ 174 h 663"/>
              <a:gd name="T10" fmla="*/ 378 w 383"/>
              <a:gd name="T11" fmla="*/ 404 h 663"/>
              <a:gd name="T12" fmla="*/ 346 w 383"/>
              <a:gd name="T13" fmla="*/ 300 h 663"/>
              <a:gd name="T14" fmla="*/ 340 w 383"/>
              <a:gd name="T15" fmla="*/ 289 h 663"/>
              <a:gd name="T16" fmla="*/ 267 w 383"/>
              <a:gd name="T17" fmla="*/ 204 h 663"/>
              <a:gd name="T18" fmla="*/ 246 w 383"/>
              <a:gd name="T19" fmla="*/ 194 h 663"/>
              <a:gd name="T20" fmla="*/ 243 w 383"/>
              <a:gd name="T21" fmla="*/ 193 h 663"/>
              <a:gd name="T22" fmla="*/ 140 w 383"/>
              <a:gd name="T23" fmla="*/ 193 h 663"/>
              <a:gd name="T24" fmla="*/ 138 w 383"/>
              <a:gd name="T25" fmla="*/ 194 h 663"/>
              <a:gd name="T26" fmla="*/ 116 w 383"/>
              <a:gd name="T27" fmla="*/ 204 h 663"/>
              <a:gd name="T28" fmla="*/ 43 w 383"/>
              <a:gd name="T29" fmla="*/ 289 h 663"/>
              <a:gd name="T30" fmla="*/ 37 w 383"/>
              <a:gd name="T31" fmla="*/ 300 h 663"/>
              <a:gd name="T32" fmla="*/ 5 w 383"/>
              <a:gd name="T33" fmla="*/ 404 h 663"/>
              <a:gd name="T34" fmla="*/ 26 w 383"/>
              <a:gd name="T35" fmla="*/ 443 h 663"/>
              <a:gd name="T36" fmla="*/ 65 w 383"/>
              <a:gd name="T37" fmla="*/ 422 h 663"/>
              <a:gd name="T38" fmla="*/ 95 w 383"/>
              <a:gd name="T39" fmla="*/ 325 h 663"/>
              <a:gd name="T40" fmla="*/ 111 w 383"/>
              <a:gd name="T41" fmla="*/ 307 h 663"/>
              <a:gd name="T42" fmla="*/ 113 w 383"/>
              <a:gd name="T43" fmla="*/ 410 h 663"/>
              <a:gd name="T44" fmla="*/ 75 w 383"/>
              <a:gd name="T45" fmla="*/ 524 h 663"/>
              <a:gd name="T46" fmla="*/ 75 w 383"/>
              <a:gd name="T47" fmla="*/ 546 h 663"/>
              <a:gd name="T48" fmla="*/ 113 w 383"/>
              <a:gd name="T49" fmla="*/ 643 h 663"/>
              <a:gd name="T50" fmla="*/ 142 w 383"/>
              <a:gd name="T51" fmla="*/ 663 h 663"/>
              <a:gd name="T52" fmla="*/ 153 w 383"/>
              <a:gd name="T53" fmla="*/ 661 h 663"/>
              <a:gd name="T54" fmla="*/ 171 w 383"/>
              <a:gd name="T55" fmla="*/ 620 h 663"/>
              <a:gd name="T56" fmla="*/ 138 w 383"/>
              <a:gd name="T57" fmla="*/ 534 h 663"/>
              <a:gd name="T58" fmla="*/ 168 w 383"/>
              <a:gd name="T59" fmla="*/ 446 h 663"/>
              <a:gd name="T60" fmla="*/ 215 w 383"/>
              <a:gd name="T61" fmla="*/ 446 h 663"/>
              <a:gd name="T62" fmla="*/ 245 w 383"/>
              <a:gd name="T63" fmla="*/ 534 h 663"/>
              <a:gd name="T64" fmla="*/ 211 w 383"/>
              <a:gd name="T65" fmla="*/ 620 h 663"/>
              <a:gd name="T66" fmla="*/ 229 w 383"/>
              <a:gd name="T67" fmla="*/ 661 h 663"/>
              <a:gd name="T68" fmla="*/ 241 w 383"/>
              <a:gd name="T69" fmla="*/ 663 h 663"/>
              <a:gd name="T70" fmla="*/ 270 w 383"/>
              <a:gd name="T71" fmla="*/ 643 h 663"/>
              <a:gd name="T72" fmla="*/ 308 w 383"/>
              <a:gd name="T73" fmla="*/ 546 h 663"/>
              <a:gd name="T74" fmla="*/ 308 w 383"/>
              <a:gd name="T75" fmla="*/ 524 h 663"/>
              <a:gd name="T76" fmla="*/ 270 w 383"/>
              <a:gd name="T77" fmla="*/ 410 h 663"/>
              <a:gd name="T78" fmla="*/ 272 w 383"/>
              <a:gd name="T79" fmla="*/ 307 h 663"/>
              <a:gd name="T80" fmla="*/ 288 w 383"/>
              <a:gd name="T81" fmla="*/ 325 h 663"/>
              <a:gd name="T82" fmla="*/ 318 w 383"/>
              <a:gd name="T83" fmla="*/ 422 h 663"/>
              <a:gd name="T84" fmla="*/ 357 w 383"/>
              <a:gd name="T85" fmla="*/ 443 h 663"/>
              <a:gd name="T86" fmla="*/ 378 w 383"/>
              <a:gd name="T87" fmla="*/ 404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3" h="663">
                <a:moveTo>
                  <a:pt x="191" y="174"/>
                </a:moveTo>
                <a:cubicBezTo>
                  <a:pt x="239" y="174"/>
                  <a:pt x="278" y="135"/>
                  <a:pt x="278" y="87"/>
                </a:cubicBezTo>
                <a:cubicBezTo>
                  <a:pt x="278" y="39"/>
                  <a:pt x="239" y="0"/>
                  <a:pt x="191" y="0"/>
                </a:cubicBezTo>
                <a:cubicBezTo>
                  <a:pt x="143" y="0"/>
                  <a:pt x="104" y="39"/>
                  <a:pt x="104" y="87"/>
                </a:cubicBezTo>
                <a:cubicBezTo>
                  <a:pt x="104" y="135"/>
                  <a:pt x="143" y="174"/>
                  <a:pt x="191" y="174"/>
                </a:cubicBezTo>
                <a:close/>
                <a:moveTo>
                  <a:pt x="378" y="404"/>
                </a:moveTo>
                <a:cubicBezTo>
                  <a:pt x="346" y="300"/>
                  <a:pt x="346" y="300"/>
                  <a:pt x="346" y="300"/>
                </a:cubicBezTo>
                <a:cubicBezTo>
                  <a:pt x="345" y="296"/>
                  <a:pt x="343" y="292"/>
                  <a:pt x="340" y="289"/>
                </a:cubicBezTo>
                <a:cubicBezTo>
                  <a:pt x="267" y="204"/>
                  <a:pt x="267" y="204"/>
                  <a:pt x="267" y="204"/>
                </a:cubicBezTo>
                <a:cubicBezTo>
                  <a:pt x="261" y="198"/>
                  <a:pt x="254" y="194"/>
                  <a:pt x="246" y="194"/>
                </a:cubicBezTo>
                <a:cubicBezTo>
                  <a:pt x="245" y="194"/>
                  <a:pt x="244" y="193"/>
                  <a:pt x="243" y="193"/>
                </a:cubicBezTo>
                <a:cubicBezTo>
                  <a:pt x="140" y="193"/>
                  <a:pt x="140" y="193"/>
                  <a:pt x="140" y="193"/>
                </a:cubicBezTo>
                <a:cubicBezTo>
                  <a:pt x="139" y="193"/>
                  <a:pt x="139" y="194"/>
                  <a:pt x="138" y="194"/>
                </a:cubicBezTo>
                <a:cubicBezTo>
                  <a:pt x="130" y="194"/>
                  <a:pt x="122" y="198"/>
                  <a:pt x="116" y="204"/>
                </a:cubicBezTo>
                <a:cubicBezTo>
                  <a:pt x="43" y="289"/>
                  <a:pt x="43" y="289"/>
                  <a:pt x="43" y="289"/>
                </a:cubicBezTo>
                <a:cubicBezTo>
                  <a:pt x="40" y="292"/>
                  <a:pt x="38" y="296"/>
                  <a:pt x="37" y="300"/>
                </a:cubicBezTo>
                <a:cubicBezTo>
                  <a:pt x="5" y="404"/>
                  <a:pt x="5" y="404"/>
                  <a:pt x="5" y="404"/>
                </a:cubicBezTo>
                <a:cubicBezTo>
                  <a:pt x="0" y="421"/>
                  <a:pt x="9" y="438"/>
                  <a:pt x="26" y="443"/>
                </a:cubicBezTo>
                <a:cubicBezTo>
                  <a:pt x="43" y="448"/>
                  <a:pt x="60" y="439"/>
                  <a:pt x="65" y="422"/>
                </a:cubicBezTo>
                <a:cubicBezTo>
                  <a:pt x="95" y="325"/>
                  <a:pt x="95" y="325"/>
                  <a:pt x="95" y="325"/>
                </a:cubicBezTo>
                <a:cubicBezTo>
                  <a:pt x="111" y="307"/>
                  <a:pt x="111" y="307"/>
                  <a:pt x="111" y="307"/>
                </a:cubicBezTo>
                <a:cubicBezTo>
                  <a:pt x="113" y="410"/>
                  <a:pt x="113" y="410"/>
                  <a:pt x="113" y="410"/>
                </a:cubicBezTo>
                <a:cubicBezTo>
                  <a:pt x="75" y="524"/>
                  <a:pt x="75" y="524"/>
                  <a:pt x="75" y="524"/>
                </a:cubicBezTo>
                <a:cubicBezTo>
                  <a:pt x="72" y="531"/>
                  <a:pt x="72" y="539"/>
                  <a:pt x="75" y="546"/>
                </a:cubicBezTo>
                <a:cubicBezTo>
                  <a:pt x="113" y="643"/>
                  <a:pt x="113" y="643"/>
                  <a:pt x="113" y="643"/>
                </a:cubicBezTo>
                <a:cubicBezTo>
                  <a:pt x="118" y="655"/>
                  <a:pt x="129" y="663"/>
                  <a:pt x="142" y="663"/>
                </a:cubicBezTo>
                <a:cubicBezTo>
                  <a:pt x="146" y="663"/>
                  <a:pt x="150" y="662"/>
                  <a:pt x="153" y="661"/>
                </a:cubicBezTo>
                <a:cubicBezTo>
                  <a:pt x="170" y="654"/>
                  <a:pt x="178" y="636"/>
                  <a:pt x="171" y="620"/>
                </a:cubicBezTo>
                <a:cubicBezTo>
                  <a:pt x="138" y="534"/>
                  <a:pt x="138" y="534"/>
                  <a:pt x="138" y="534"/>
                </a:cubicBezTo>
                <a:cubicBezTo>
                  <a:pt x="168" y="446"/>
                  <a:pt x="168" y="446"/>
                  <a:pt x="168" y="446"/>
                </a:cubicBezTo>
                <a:cubicBezTo>
                  <a:pt x="215" y="446"/>
                  <a:pt x="215" y="446"/>
                  <a:pt x="215" y="446"/>
                </a:cubicBezTo>
                <a:cubicBezTo>
                  <a:pt x="245" y="534"/>
                  <a:pt x="245" y="534"/>
                  <a:pt x="245" y="534"/>
                </a:cubicBezTo>
                <a:cubicBezTo>
                  <a:pt x="211" y="620"/>
                  <a:pt x="211" y="620"/>
                  <a:pt x="211" y="620"/>
                </a:cubicBezTo>
                <a:cubicBezTo>
                  <a:pt x="205" y="636"/>
                  <a:pt x="213" y="654"/>
                  <a:pt x="229" y="661"/>
                </a:cubicBezTo>
                <a:cubicBezTo>
                  <a:pt x="233" y="662"/>
                  <a:pt x="237" y="663"/>
                  <a:pt x="241" y="663"/>
                </a:cubicBezTo>
                <a:cubicBezTo>
                  <a:pt x="253" y="663"/>
                  <a:pt x="265" y="655"/>
                  <a:pt x="270" y="643"/>
                </a:cubicBezTo>
                <a:cubicBezTo>
                  <a:pt x="308" y="546"/>
                  <a:pt x="308" y="546"/>
                  <a:pt x="308" y="546"/>
                </a:cubicBezTo>
                <a:cubicBezTo>
                  <a:pt x="310" y="539"/>
                  <a:pt x="311" y="531"/>
                  <a:pt x="308" y="524"/>
                </a:cubicBezTo>
                <a:cubicBezTo>
                  <a:pt x="270" y="410"/>
                  <a:pt x="270" y="410"/>
                  <a:pt x="270" y="410"/>
                </a:cubicBezTo>
                <a:cubicBezTo>
                  <a:pt x="272" y="307"/>
                  <a:pt x="272" y="307"/>
                  <a:pt x="272" y="307"/>
                </a:cubicBezTo>
                <a:cubicBezTo>
                  <a:pt x="288" y="325"/>
                  <a:pt x="288" y="325"/>
                  <a:pt x="288" y="325"/>
                </a:cubicBezTo>
                <a:cubicBezTo>
                  <a:pt x="318" y="422"/>
                  <a:pt x="318" y="422"/>
                  <a:pt x="318" y="422"/>
                </a:cubicBezTo>
                <a:cubicBezTo>
                  <a:pt x="323" y="439"/>
                  <a:pt x="340" y="448"/>
                  <a:pt x="357" y="443"/>
                </a:cubicBezTo>
                <a:cubicBezTo>
                  <a:pt x="374" y="438"/>
                  <a:pt x="383" y="421"/>
                  <a:pt x="378" y="4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uFillTx/>
              <a:latin typeface="Roboto Regular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2581275" y="4191912"/>
            <a:ext cx="306388" cy="157163"/>
          </a:xfrm>
          <a:custGeom>
            <a:avLst/>
            <a:gdLst>
              <a:gd name="T0" fmla="*/ 0 w 193"/>
              <a:gd name="T1" fmla="*/ 0 h 99"/>
              <a:gd name="T2" fmla="*/ 2 w 193"/>
              <a:gd name="T3" fmla="*/ 55 h 99"/>
              <a:gd name="T4" fmla="*/ 68 w 193"/>
              <a:gd name="T5" fmla="*/ 99 h 99"/>
              <a:gd name="T6" fmla="*/ 125 w 193"/>
              <a:gd name="T7" fmla="*/ 99 h 99"/>
              <a:gd name="T8" fmla="*/ 192 w 193"/>
              <a:gd name="T9" fmla="*/ 55 h 99"/>
              <a:gd name="T10" fmla="*/ 193 w 193"/>
              <a:gd name="T11" fmla="*/ 0 h 99"/>
              <a:gd name="T12" fmla="*/ 0 w 193"/>
              <a:gd name="T13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" h="99">
                <a:moveTo>
                  <a:pt x="0" y="0"/>
                </a:moveTo>
                <a:lnTo>
                  <a:pt x="2" y="55"/>
                </a:lnTo>
                <a:lnTo>
                  <a:pt x="68" y="99"/>
                </a:lnTo>
                <a:lnTo>
                  <a:pt x="125" y="99"/>
                </a:lnTo>
                <a:lnTo>
                  <a:pt x="192" y="55"/>
                </a:lnTo>
                <a:lnTo>
                  <a:pt x="1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uFillTx/>
              <a:latin typeface="Roboto Regular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559175" y="2683787"/>
            <a:ext cx="906462" cy="2082800"/>
            <a:chOff x="5380038" y="2683787"/>
            <a:chExt cx="906462" cy="2082800"/>
          </a:xfrm>
        </p:grpSpPr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468938" y="3226712"/>
              <a:ext cx="728663" cy="565150"/>
            </a:xfrm>
            <a:custGeom>
              <a:avLst/>
              <a:gdLst>
                <a:gd name="T0" fmla="*/ 300 w 379"/>
                <a:gd name="T1" fmla="*/ 17 h 293"/>
                <a:gd name="T2" fmla="*/ 271 w 379"/>
                <a:gd name="T3" fmla="*/ 0 h 293"/>
                <a:gd name="T4" fmla="*/ 268 w 379"/>
                <a:gd name="T5" fmla="*/ 0 h 293"/>
                <a:gd name="T6" fmla="*/ 267 w 379"/>
                <a:gd name="T7" fmla="*/ 0 h 293"/>
                <a:gd name="T8" fmla="*/ 267 w 379"/>
                <a:gd name="T9" fmla="*/ 0 h 293"/>
                <a:gd name="T10" fmla="*/ 112 w 379"/>
                <a:gd name="T11" fmla="*/ 0 h 293"/>
                <a:gd name="T12" fmla="*/ 112 w 379"/>
                <a:gd name="T13" fmla="*/ 0 h 293"/>
                <a:gd name="T14" fmla="*/ 110 w 379"/>
                <a:gd name="T15" fmla="*/ 0 h 293"/>
                <a:gd name="T16" fmla="*/ 108 w 379"/>
                <a:gd name="T17" fmla="*/ 0 h 293"/>
                <a:gd name="T18" fmla="*/ 79 w 379"/>
                <a:gd name="T19" fmla="*/ 17 h 293"/>
                <a:gd name="T20" fmla="*/ 0 w 379"/>
                <a:gd name="T21" fmla="*/ 128 h 293"/>
                <a:gd name="T22" fmla="*/ 64 w 379"/>
                <a:gd name="T23" fmla="*/ 177 h 293"/>
                <a:gd name="T24" fmla="*/ 74 w 379"/>
                <a:gd name="T25" fmla="*/ 163 h 293"/>
                <a:gd name="T26" fmla="*/ 78 w 379"/>
                <a:gd name="T27" fmla="*/ 293 h 293"/>
                <a:gd name="T28" fmla="*/ 301 w 379"/>
                <a:gd name="T29" fmla="*/ 293 h 293"/>
                <a:gd name="T30" fmla="*/ 304 w 379"/>
                <a:gd name="T31" fmla="*/ 163 h 293"/>
                <a:gd name="T32" fmla="*/ 315 w 379"/>
                <a:gd name="T33" fmla="*/ 178 h 293"/>
                <a:gd name="T34" fmla="*/ 379 w 379"/>
                <a:gd name="T35" fmla="*/ 129 h 293"/>
                <a:gd name="T36" fmla="*/ 300 w 379"/>
                <a:gd name="T37" fmla="*/ 1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9" h="293">
                  <a:moveTo>
                    <a:pt x="300" y="17"/>
                  </a:moveTo>
                  <a:cubicBezTo>
                    <a:pt x="293" y="7"/>
                    <a:pt x="282" y="2"/>
                    <a:pt x="271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7" y="0"/>
                    <a:pt x="26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09" y="0"/>
                    <a:pt x="109" y="0"/>
                    <a:pt x="108" y="0"/>
                  </a:cubicBezTo>
                  <a:cubicBezTo>
                    <a:pt x="97" y="2"/>
                    <a:pt x="86" y="7"/>
                    <a:pt x="79" y="1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74" y="163"/>
                    <a:pt x="74" y="163"/>
                    <a:pt x="74" y="163"/>
                  </a:cubicBezTo>
                  <a:cubicBezTo>
                    <a:pt x="78" y="293"/>
                    <a:pt x="78" y="293"/>
                    <a:pt x="78" y="293"/>
                  </a:cubicBezTo>
                  <a:cubicBezTo>
                    <a:pt x="301" y="293"/>
                    <a:pt x="301" y="293"/>
                    <a:pt x="301" y="29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15" y="178"/>
                    <a:pt x="315" y="178"/>
                    <a:pt x="315" y="178"/>
                  </a:cubicBezTo>
                  <a:cubicBezTo>
                    <a:pt x="379" y="129"/>
                    <a:pt x="379" y="129"/>
                    <a:pt x="379" y="129"/>
                  </a:cubicBezTo>
                  <a:lnTo>
                    <a:pt x="300" y="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5588000" y="2683787"/>
              <a:ext cx="488950" cy="4889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6089650" y="3496587"/>
              <a:ext cx="196850" cy="536575"/>
            </a:xfrm>
            <a:custGeom>
              <a:avLst/>
              <a:gdLst>
                <a:gd name="T0" fmla="*/ 86 w 102"/>
                <a:gd name="T1" fmla="*/ 31 h 278"/>
                <a:gd name="T2" fmla="*/ 64 w 102"/>
                <a:gd name="T3" fmla="*/ 0 h 278"/>
                <a:gd name="T4" fmla="*/ 0 w 102"/>
                <a:gd name="T5" fmla="*/ 49 h 278"/>
                <a:gd name="T6" fmla="*/ 13 w 102"/>
                <a:gd name="T7" fmla="*/ 68 h 278"/>
                <a:gd name="T8" fmla="*/ 20 w 102"/>
                <a:gd name="T9" fmla="*/ 238 h 278"/>
                <a:gd name="T10" fmla="*/ 62 w 102"/>
                <a:gd name="T11" fmla="*/ 277 h 278"/>
                <a:gd name="T12" fmla="*/ 101 w 102"/>
                <a:gd name="T13" fmla="*/ 235 h 278"/>
                <a:gd name="T14" fmla="*/ 94 w 102"/>
                <a:gd name="T15" fmla="*/ 53 h 278"/>
                <a:gd name="T16" fmla="*/ 86 w 102"/>
                <a:gd name="T17" fmla="*/ 3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78">
                  <a:moveTo>
                    <a:pt x="86" y="31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1" y="261"/>
                    <a:pt x="39" y="278"/>
                    <a:pt x="62" y="277"/>
                  </a:cubicBezTo>
                  <a:cubicBezTo>
                    <a:pt x="84" y="276"/>
                    <a:pt x="102" y="258"/>
                    <a:pt x="101" y="235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4" y="45"/>
                    <a:pt x="91" y="38"/>
                    <a:pt x="86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607050" y="3817262"/>
              <a:ext cx="450850" cy="949325"/>
            </a:xfrm>
            <a:custGeom>
              <a:avLst/>
              <a:gdLst>
                <a:gd name="T0" fmla="*/ 228 w 234"/>
                <a:gd name="T1" fmla="*/ 46 h 493"/>
                <a:gd name="T2" fmla="*/ 229 w 234"/>
                <a:gd name="T3" fmla="*/ 0 h 493"/>
                <a:gd name="T4" fmla="*/ 6 w 234"/>
                <a:gd name="T5" fmla="*/ 0 h 493"/>
                <a:gd name="T6" fmla="*/ 7 w 234"/>
                <a:gd name="T7" fmla="*/ 46 h 493"/>
                <a:gd name="T8" fmla="*/ 0 w 234"/>
                <a:gd name="T9" fmla="*/ 279 h 493"/>
                <a:gd name="T10" fmla="*/ 0 w 234"/>
                <a:gd name="T11" fmla="*/ 280 h 493"/>
                <a:gd name="T12" fmla="*/ 3 w 234"/>
                <a:gd name="T13" fmla="*/ 453 h 493"/>
                <a:gd name="T14" fmla="*/ 43 w 234"/>
                <a:gd name="T15" fmla="*/ 493 h 493"/>
                <a:gd name="T16" fmla="*/ 44 w 234"/>
                <a:gd name="T17" fmla="*/ 493 h 493"/>
                <a:gd name="T18" fmla="*/ 84 w 234"/>
                <a:gd name="T19" fmla="*/ 452 h 493"/>
                <a:gd name="T20" fmla="*/ 81 w 234"/>
                <a:gd name="T21" fmla="*/ 280 h 493"/>
                <a:gd name="T22" fmla="*/ 87 w 234"/>
                <a:gd name="T23" fmla="*/ 86 h 493"/>
                <a:gd name="T24" fmla="*/ 148 w 234"/>
                <a:gd name="T25" fmla="*/ 86 h 493"/>
                <a:gd name="T26" fmla="*/ 153 w 234"/>
                <a:gd name="T27" fmla="*/ 280 h 493"/>
                <a:gd name="T28" fmla="*/ 151 w 234"/>
                <a:gd name="T29" fmla="*/ 452 h 493"/>
                <a:gd name="T30" fmla="*/ 191 w 234"/>
                <a:gd name="T31" fmla="*/ 493 h 493"/>
                <a:gd name="T32" fmla="*/ 191 w 234"/>
                <a:gd name="T33" fmla="*/ 493 h 493"/>
                <a:gd name="T34" fmla="*/ 232 w 234"/>
                <a:gd name="T35" fmla="*/ 453 h 493"/>
                <a:gd name="T36" fmla="*/ 234 w 234"/>
                <a:gd name="T37" fmla="*/ 280 h 493"/>
                <a:gd name="T38" fmla="*/ 234 w 234"/>
                <a:gd name="T39" fmla="*/ 279 h 493"/>
                <a:gd name="T40" fmla="*/ 228 w 234"/>
                <a:gd name="T41" fmla="*/ 4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4" h="493">
                  <a:moveTo>
                    <a:pt x="228" y="46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80"/>
                    <a:pt x="0" y="280"/>
                  </a:cubicBezTo>
                  <a:cubicBezTo>
                    <a:pt x="3" y="453"/>
                    <a:pt x="3" y="453"/>
                    <a:pt x="3" y="453"/>
                  </a:cubicBezTo>
                  <a:cubicBezTo>
                    <a:pt x="3" y="475"/>
                    <a:pt x="21" y="493"/>
                    <a:pt x="43" y="493"/>
                  </a:cubicBezTo>
                  <a:cubicBezTo>
                    <a:pt x="43" y="493"/>
                    <a:pt x="44" y="493"/>
                    <a:pt x="44" y="493"/>
                  </a:cubicBezTo>
                  <a:cubicBezTo>
                    <a:pt x="66" y="493"/>
                    <a:pt x="84" y="474"/>
                    <a:pt x="84" y="452"/>
                  </a:cubicBezTo>
                  <a:cubicBezTo>
                    <a:pt x="81" y="280"/>
                    <a:pt x="81" y="280"/>
                    <a:pt x="81" y="280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51" y="452"/>
                    <a:pt x="151" y="452"/>
                    <a:pt x="151" y="452"/>
                  </a:cubicBezTo>
                  <a:cubicBezTo>
                    <a:pt x="151" y="474"/>
                    <a:pt x="168" y="493"/>
                    <a:pt x="191" y="493"/>
                  </a:cubicBezTo>
                  <a:cubicBezTo>
                    <a:pt x="191" y="493"/>
                    <a:pt x="191" y="493"/>
                    <a:pt x="191" y="493"/>
                  </a:cubicBezTo>
                  <a:cubicBezTo>
                    <a:pt x="213" y="493"/>
                    <a:pt x="232" y="475"/>
                    <a:pt x="232" y="453"/>
                  </a:cubicBezTo>
                  <a:cubicBezTo>
                    <a:pt x="234" y="280"/>
                    <a:pt x="234" y="280"/>
                    <a:pt x="234" y="280"/>
                  </a:cubicBezTo>
                  <a:cubicBezTo>
                    <a:pt x="234" y="280"/>
                    <a:pt x="234" y="279"/>
                    <a:pt x="234" y="279"/>
                  </a:cubicBezTo>
                  <a:lnTo>
                    <a:pt x="228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380038" y="3494999"/>
              <a:ext cx="195263" cy="538163"/>
            </a:xfrm>
            <a:custGeom>
              <a:avLst/>
              <a:gdLst>
                <a:gd name="T0" fmla="*/ 38 w 102"/>
                <a:gd name="T1" fmla="*/ 0 h 279"/>
                <a:gd name="T2" fmla="*/ 15 w 102"/>
                <a:gd name="T3" fmla="*/ 32 h 279"/>
                <a:gd name="T4" fmla="*/ 8 w 102"/>
                <a:gd name="T5" fmla="*/ 54 h 279"/>
                <a:gd name="T6" fmla="*/ 1 w 102"/>
                <a:gd name="T7" fmla="*/ 236 h 279"/>
                <a:gd name="T8" fmla="*/ 40 w 102"/>
                <a:gd name="T9" fmla="*/ 278 h 279"/>
                <a:gd name="T10" fmla="*/ 82 w 102"/>
                <a:gd name="T11" fmla="*/ 239 h 279"/>
                <a:gd name="T12" fmla="*/ 88 w 102"/>
                <a:gd name="T13" fmla="*/ 69 h 279"/>
                <a:gd name="T14" fmla="*/ 102 w 102"/>
                <a:gd name="T15" fmla="*/ 49 h 279"/>
                <a:gd name="T16" fmla="*/ 38 w 102"/>
                <a:gd name="T1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79">
                  <a:moveTo>
                    <a:pt x="38" y="0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1" y="39"/>
                    <a:pt x="8" y="46"/>
                    <a:pt x="8" y="54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59"/>
                    <a:pt x="17" y="277"/>
                    <a:pt x="40" y="278"/>
                  </a:cubicBezTo>
                  <a:cubicBezTo>
                    <a:pt x="62" y="279"/>
                    <a:pt x="81" y="262"/>
                    <a:pt x="82" y="239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102" y="49"/>
                    <a:pt x="102" y="49"/>
                    <a:pt x="102" y="4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89512" y="2188487"/>
            <a:ext cx="1030288" cy="2578100"/>
            <a:chOff x="6810375" y="2188487"/>
            <a:chExt cx="1030288" cy="2578100"/>
          </a:xfrm>
          <a:solidFill>
            <a:schemeClr val="accent5"/>
          </a:solidFill>
        </p:grpSpPr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6867525" y="2780624"/>
              <a:ext cx="915988" cy="731838"/>
            </a:xfrm>
            <a:custGeom>
              <a:avLst/>
              <a:gdLst>
                <a:gd name="T0" fmla="*/ 64 w 475"/>
                <a:gd name="T1" fmla="*/ 239 h 380"/>
                <a:gd name="T2" fmla="*/ 105 w 475"/>
                <a:gd name="T3" fmla="*/ 170 h 380"/>
                <a:gd name="T4" fmla="*/ 122 w 475"/>
                <a:gd name="T5" fmla="*/ 380 h 380"/>
                <a:gd name="T6" fmla="*/ 352 w 475"/>
                <a:gd name="T7" fmla="*/ 380 h 380"/>
                <a:gd name="T8" fmla="*/ 370 w 475"/>
                <a:gd name="T9" fmla="*/ 170 h 380"/>
                <a:gd name="T10" fmla="*/ 410 w 475"/>
                <a:gd name="T11" fmla="*/ 239 h 380"/>
                <a:gd name="T12" fmla="*/ 475 w 475"/>
                <a:gd name="T13" fmla="*/ 189 h 380"/>
                <a:gd name="T14" fmla="*/ 374 w 475"/>
                <a:gd name="T15" fmla="*/ 20 h 380"/>
                <a:gd name="T16" fmla="*/ 342 w 475"/>
                <a:gd name="T17" fmla="*/ 1 h 380"/>
                <a:gd name="T18" fmla="*/ 340 w 475"/>
                <a:gd name="T19" fmla="*/ 0 h 380"/>
                <a:gd name="T20" fmla="*/ 135 w 475"/>
                <a:gd name="T21" fmla="*/ 0 h 380"/>
                <a:gd name="T22" fmla="*/ 132 w 475"/>
                <a:gd name="T23" fmla="*/ 1 h 380"/>
                <a:gd name="T24" fmla="*/ 100 w 475"/>
                <a:gd name="T25" fmla="*/ 20 h 380"/>
                <a:gd name="T26" fmla="*/ 0 w 475"/>
                <a:gd name="T27" fmla="*/ 189 h 380"/>
                <a:gd name="T28" fmla="*/ 64 w 475"/>
                <a:gd name="T29" fmla="*/ 239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5" h="380">
                  <a:moveTo>
                    <a:pt x="64" y="239"/>
                  </a:moveTo>
                  <a:cubicBezTo>
                    <a:pt x="105" y="170"/>
                    <a:pt x="105" y="170"/>
                    <a:pt x="105" y="170"/>
                  </a:cubicBezTo>
                  <a:cubicBezTo>
                    <a:pt x="122" y="380"/>
                    <a:pt x="122" y="380"/>
                    <a:pt x="122" y="380"/>
                  </a:cubicBezTo>
                  <a:cubicBezTo>
                    <a:pt x="352" y="380"/>
                    <a:pt x="352" y="380"/>
                    <a:pt x="352" y="380"/>
                  </a:cubicBezTo>
                  <a:cubicBezTo>
                    <a:pt x="370" y="170"/>
                    <a:pt x="370" y="170"/>
                    <a:pt x="370" y="170"/>
                  </a:cubicBezTo>
                  <a:cubicBezTo>
                    <a:pt x="410" y="239"/>
                    <a:pt x="410" y="239"/>
                    <a:pt x="410" y="239"/>
                  </a:cubicBezTo>
                  <a:cubicBezTo>
                    <a:pt x="475" y="189"/>
                    <a:pt x="475" y="189"/>
                    <a:pt x="475" y="189"/>
                  </a:cubicBezTo>
                  <a:cubicBezTo>
                    <a:pt x="374" y="20"/>
                    <a:pt x="374" y="20"/>
                    <a:pt x="374" y="20"/>
                  </a:cubicBezTo>
                  <a:cubicBezTo>
                    <a:pt x="367" y="9"/>
                    <a:pt x="355" y="2"/>
                    <a:pt x="342" y="1"/>
                  </a:cubicBezTo>
                  <a:cubicBezTo>
                    <a:pt x="342" y="1"/>
                    <a:pt x="341" y="0"/>
                    <a:pt x="34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3" y="1"/>
                    <a:pt x="132" y="1"/>
                  </a:cubicBezTo>
                  <a:cubicBezTo>
                    <a:pt x="119" y="2"/>
                    <a:pt x="107" y="9"/>
                    <a:pt x="100" y="20"/>
                  </a:cubicBezTo>
                  <a:cubicBezTo>
                    <a:pt x="0" y="189"/>
                    <a:pt x="0" y="189"/>
                    <a:pt x="0" y="189"/>
                  </a:cubicBezTo>
                  <a:lnTo>
                    <a:pt x="64" y="2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7078663" y="2188487"/>
              <a:ext cx="493713" cy="4953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7670800" y="3167974"/>
              <a:ext cx="169863" cy="627063"/>
            </a:xfrm>
            <a:custGeom>
              <a:avLst/>
              <a:gdLst>
                <a:gd name="T0" fmla="*/ 79 w 88"/>
                <a:gd name="T1" fmla="*/ 23 h 326"/>
                <a:gd name="T2" fmla="*/ 65 w 88"/>
                <a:gd name="T3" fmla="*/ 0 h 326"/>
                <a:gd name="T4" fmla="*/ 0 w 88"/>
                <a:gd name="T5" fmla="*/ 49 h 326"/>
                <a:gd name="T6" fmla="*/ 4 w 88"/>
                <a:gd name="T7" fmla="*/ 55 h 326"/>
                <a:gd name="T8" fmla="*/ 7 w 88"/>
                <a:gd name="T9" fmla="*/ 285 h 326"/>
                <a:gd name="T10" fmla="*/ 48 w 88"/>
                <a:gd name="T11" fmla="*/ 325 h 326"/>
                <a:gd name="T12" fmla="*/ 88 w 88"/>
                <a:gd name="T13" fmla="*/ 284 h 326"/>
                <a:gd name="T14" fmla="*/ 85 w 88"/>
                <a:gd name="T15" fmla="*/ 43 h 326"/>
                <a:gd name="T16" fmla="*/ 79 w 88"/>
                <a:gd name="T17" fmla="*/ 2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26">
                  <a:moveTo>
                    <a:pt x="79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7" y="308"/>
                    <a:pt x="26" y="326"/>
                    <a:pt x="48" y="325"/>
                  </a:cubicBezTo>
                  <a:cubicBezTo>
                    <a:pt x="70" y="325"/>
                    <a:pt x="88" y="307"/>
                    <a:pt x="88" y="284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36"/>
                    <a:pt x="83" y="29"/>
                    <a:pt x="79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099300" y="3539449"/>
              <a:ext cx="452438" cy="1227138"/>
            </a:xfrm>
            <a:custGeom>
              <a:avLst/>
              <a:gdLst>
                <a:gd name="T0" fmla="*/ 226 w 235"/>
                <a:gd name="T1" fmla="*/ 60 h 637"/>
                <a:gd name="T2" fmla="*/ 231 w 235"/>
                <a:gd name="T3" fmla="*/ 0 h 637"/>
                <a:gd name="T4" fmla="*/ 4 w 235"/>
                <a:gd name="T5" fmla="*/ 0 h 637"/>
                <a:gd name="T6" fmla="*/ 8 w 235"/>
                <a:gd name="T7" fmla="*/ 60 h 637"/>
                <a:gd name="T8" fmla="*/ 0 w 235"/>
                <a:gd name="T9" fmla="*/ 367 h 637"/>
                <a:gd name="T10" fmla="*/ 0 w 235"/>
                <a:gd name="T11" fmla="*/ 369 h 637"/>
                <a:gd name="T12" fmla="*/ 3 w 235"/>
                <a:gd name="T13" fmla="*/ 597 h 637"/>
                <a:gd name="T14" fmla="*/ 43 w 235"/>
                <a:gd name="T15" fmla="*/ 637 h 637"/>
                <a:gd name="T16" fmla="*/ 44 w 235"/>
                <a:gd name="T17" fmla="*/ 637 h 637"/>
                <a:gd name="T18" fmla="*/ 84 w 235"/>
                <a:gd name="T19" fmla="*/ 596 h 637"/>
                <a:gd name="T20" fmla="*/ 81 w 235"/>
                <a:gd name="T21" fmla="*/ 369 h 637"/>
                <a:gd name="T22" fmla="*/ 88 w 235"/>
                <a:gd name="T23" fmla="*/ 99 h 637"/>
                <a:gd name="T24" fmla="*/ 146 w 235"/>
                <a:gd name="T25" fmla="*/ 99 h 637"/>
                <a:gd name="T26" fmla="*/ 154 w 235"/>
                <a:gd name="T27" fmla="*/ 369 h 637"/>
                <a:gd name="T28" fmla="*/ 151 w 235"/>
                <a:gd name="T29" fmla="*/ 596 h 637"/>
                <a:gd name="T30" fmla="*/ 191 w 235"/>
                <a:gd name="T31" fmla="*/ 637 h 637"/>
                <a:gd name="T32" fmla="*/ 192 w 235"/>
                <a:gd name="T33" fmla="*/ 637 h 637"/>
                <a:gd name="T34" fmla="*/ 232 w 235"/>
                <a:gd name="T35" fmla="*/ 597 h 637"/>
                <a:gd name="T36" fmla="*/ 235 w 235"/>
                <a:gd name="T37" fmla="*/ 369 h 637"/>
                <a:gd name="T38" fmla="*/ 235 w 235"/>
                <a:gd name="T39" fmla="*/ 367 h 637"/>
                <a:gd name="T40" fmla="*/ 226 w 235"/>
                <a:gd name="T41" fmla="*/ 6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637">
                  <a:moveTo>
                    <a:pt x="226" y="60"/>
                  </a:moveTo>
                  <a:cubicBezTo>
                    <a:pt x="231" y="0"/>
                    <a:pt x="231" y="0"/>
                    <a:pt x="2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68"/>
                    <a:pt x="0" y="368"/>
                    <a:pt x="0" y="369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3" y="619"/>
                    <a:pt x="21" y="637"/>
                    <a:pt x="43" y="637"/>
                  </a:cubicBezTo>
                  <a:cubicBezTo>
                    <a:pt x="43" y="637"/>
                    <a:pt x="44" y="637"/>
                    <a:pt x="44" y="637"/>
                  </a:cubicBezTo>
                  <a:cubicBezTo>
                    <a:pt x="66" y="637"/>
                    <a:pt x="84" y="618"/>
                    <a:pt x="84" y="596"/>
                  </a:cubicBezTo>
                  <a:cubicBezTo>
                    <a:pt x="81" y="369"/>
                    <a:pt x="81" y="369"/>
                    <a:pt x="81" y="369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1" y="596"/>
                    <a:pt x="151" y="596"/>
                    <a:pt x="151" y="596"/>
                  </a:cubicBezTo>
                  <a:cubicBezTo>
                    <a:pt x="151" y="618"/>
                    <a:pt x="169" y="637"/>
                    <a:pt x="191" y="637"/>
                  </a:cubicBezTo>
                  <a:cubicBezTo>
                    <a:pt x="191" y="637"/>
                    <a:pt x="191" y="637"/>
                    <a:pt x="192" y="637"/>
                  </a:cubicBezTo>
                  <a:cubicBezTo>
                    <a:pt x="214" y="637"/>
                    <a:pt x="232" y="619"/>
                    <a:pt x="232" y="597"/>
                  </a:cubicBezTo>
                  <a:cubicBezTo>
                    <a:pt x="235" y="369"/>
                    <a:pt x="235" y="369"/>
                    <a:pt x="235" y="369"/>
                  </a:cubicBezTo>
                  <a:cubicBezTo>
                    <a:pt x="235" y="368"/>
                    <a:pt x="235" y="368"/>
                    <a:pt x="235" y="367"/>
                  </a:cubicBezTo>
                  <a:lnTo>
                    <a:pt x="226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6810375" y="3167974"/>
              <a:ext cx="169863" cy="627063"/>
            </a:xfrm>
            <a:custGeom>
              <a:avLst/>
              <a:gdLst>
                <a:gd name="T0" fmla="*/ 23 w 88"/>
                <a:gd name="T1" fmla="*/ 0 h 326"/>
                <a:gd name="T2" fmla="*/ 9 w 88"/>
                <a:gd name="T3" fmla="*/ 23 h 326"/>
                <a:gd name="T4" fmla="*/ 3 w 88"/>
                <a:gd name="T5" fmla="*/ 43 h 326"/>
                <a:gd name="T6" fmla="*/ 0 w 88"/>
                <a:gd name="T7" fmla="*/ 284 h 326"/>
                <a:gd name="T8" fmla="*/ 40 w 88"/>
                <a:gd name="T9" fmla="*/ 325 h 326"/>
                <a:gd name="T10" fmla="*/ 81 w 88"/>
                <a:gd name="T11" fmla="*/ 285 h 326"/>
                <a:gd name="T12" fmla="*/ 84 w 88"/>
                <a:gd name="T13" fmla="*/ 55 h 326"/>
                <a:gd name="T14" fmla="*/ 88 w 88"/>
                <a:gd name="T15" fmla="*/ 49 h 326"/>
                <a:gd name="T16" fmla="*/ 23 w 88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26">
                  <a:moveTo>
                    <a:pt x="23" y="0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5" y="29"/>
                    <a:pt x="3" y="36"/>
                    <a:pt x="3" y="43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307"/>
                    <a:pt x="18" y="325"/>
                    <a:pt x="40" y="325"/>
                  </a:cubicBezTo>
                  <a:cubicBezTo>
                    <a:pt x="62" y="326"/>
                    <a:pt x="81" y="308"/>
                    <a:pt x="81" y="285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8" y="49"/>
                    <a:pt x="88" y="49"/>
                    <a:pt x="88" y="49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29401" y="1845496"/>
            <a:ext cx="1155700" cy="2973388"/>
            <a:chOff x="9869488" y="1793199"/>
            <a:chExt cx="1155700" cy="2973388"/>
          </a:xfrm>
          <a:solidFill>
            <a:schemeClr val="accent6"/>
          </a:solidFill>
        </p:grpSpPr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9869488" y="2423437"/>
              <a:ext cx="1155700" cy="2343150"/>
            </a:xfrm>
            <a:custGeom>
              <a:avLst/>
              <a:gdLst>
                <a:gd name="T0" fmla="*/ 596 w 600"/>
                <a:gd name="T1" fmla="*/ 276 h 1216"/>
                <a:gd name="T2" fmla="*/ 489 w 600"/>
                <a:gd name="T3" fmla="*/ 30 h 1216"/>
                <a:gd name="T4" fmla="*/ 450 w 600"/>
                <a:gd name="T5" fmla="*/ 1 h 1216"/>
                <a:gd name="T6" fmla="*/ 446 w 600"/>
                <a:gd name="T7" fmla="*/ 1 h 1216"/>
                <a:gd name="T8" fmla="*/ 445 w 600"/>
                <a:gd name="T9" fmla="*/ 0 h 1216"/>
                <a:gd name="T10" fmla="*/ 444 w 600"/>
                <a:gd name="T11" fmla="*/ 0 h 1216"/>
                <a:gd name="T12" fmla="*/ 157 w 600"/>
                <a:gd name="T13" fmla="*/ 0 h 1216"/>
                <a:gd name="T14" fmla="*/ 156 w 600"/>
                <a:gd name="T15" fmla="*/ 0 h 1216"/>
                <a:gd name="T16" fmla="*/ 154 w 600"/>
                <a:gd name="T17" fmla="*/ 1 h 1216"/>
                <a:gd name="T18" fmla="*/ 152 w 600"/>
                <a:gd name="T19" fmla="*/ 1 h 1216"/>
                <a:gd name="T20" fmla="*/ 111 w 600"/>
                <a:gd name="T21" fmla="*/ 30 h 1216"/>
                <a:gd name="T22" fmla="*/ 4 w 600"/>
                <a:gd name="T23" fmla="*/ 276 h 1216"/>
                <a:gd name="T24" fmla="*/ 0 w 600"/>
                <a:gd name="T25" fmla="*/ 299 h 1216"/>
                <a:gd name="T26" fmla="*/ 17 w 600"/>
                <a:gd name="T27" fmla="*/ 569 h 1216"/>
                <a:gd name="T28" fmla="*/ 69 w 600"/>
                <a:gd name="T29" fmla="*/ 615 h 1216"/>
                <a:gd name="T30" fmla="*/ 116 w 600"/>
                <a:gd name="T31" fmla="*/ 563 h 1216"/>
                <a:gd name="T32" fmla="*/ 100 w 600"/>
                <a:gd name="T33" fmla="*/ 305 h 1216"/>
                <a:gd name="T34" fmla="*/ 131 w 600"/>
                <a:gd name="T35" fmla="*/ 232 h 1216"/>
                <a:gd name="T36" fmla="*/ 174 w 600"/>
                <a:gd name="T37" fmla="*/ 549 h 1216"/>
                <a:gd name="T38" fmla="*/ 164 w 600"/>
                <a:gd name="T39" fmla="*/ 892 h 1216"/>
                <a:gd name="T40" fmla="*/ 164 w 600"/>
                <a:gd name="T41" fmla="*/ 894 h 1216"/>
                <a:gd name="T42" fmla="*/ 168 w 600"/>
                <a:gd name="T43" fmla="*/ 1167 h 1216"/>
                <a:gd name="T44" fmla="*/ 217 w 600"/>
                <a:gd name="T45" fmla="*/ 1216 h 1216"/>
                <a:gd name="T46" fmla="*/ 218 w 600"/>
                <a:gd name="T47" fmla="*/ 1216 h 1216"/>
                <a:gd name="T48" fmla="*/ 267 w 600"/>
                <a:gd name="T49" fmla="*/ 1166 h 1216"/>
                <a:gd name="T50" fmla="*/ 263 w 600"/>
                <a:gd name="T51" fmla="*/ 893 h 1216"/>
                <a:gd name="T52" fmla="*/ 272 w 600"/>
                <a:gd name="T53" fmla="*/ 596 h 1216"/>
                <a:gd name="T54" fmla="*/ 329 w 600"/>
                <a:gd name="T55" fmla="*/ 596 h 1216"/>
                <a:gd name="T56" fmla="*/ 337 w 600"/>
                <a:gd name="T57" fmla="*/ 893 h 1216"/>
                <a:gd name="T58" fmla="*/ 334 w 600"/>
                <a:gd name="T59" fmla="*/ 1166 h 1216"/>
                <a:gd name="T60" fmla="*/ 383 w 600"/>
                <a:gd name="T61" fmla="*/ 1216 h 1216"/>
                <a:gd name="T62" fmla="*/ 383 w 600"/>
                <a:gd name="T63" fmla="*/ 1216 h 1216"/>
                <a:gd name="T64" fmla="*/ 433 w 600"/>
                <a:gd name="T65" fmla="*/ 1167 h 1216"/>
                <a:gd name="T66" fmla="*/ 436 w 600"/>
                <a:gd name="T67" fmla="*/ 894 h 1216"/>
                <a:gd name="T68" fmla="*/ 436 w 600"/>
                <a:gd name="T69" fmla="*/ 892 h 1216"/>
                <a:gd name="T70" fmla="*/ 426 w 600"/>
                <a:gd name="T71" fmla="*/ 549 h 1216"/>
                <a:gd name="T72" fmla="*/ 469 w 600"/>
                <a:gd name="T73" fmla="*/ 232 h 1216"/>
                <a:gd name="T74" fmla="*/ 500 w 600"/>
                <a:gd name="T75" fmla="*/ 305 h 1216"/>
                <a:gd name="T76" fmla="*/ 485 w 600"/>
                <a:gd name="T77" fmla="*/ 563 h 1216"/>
                <a:gd name="T78" fmla="*/ 531 w 600"/>
                <a:gd name="T79" fmla="*/ 615 h 1216"/>
                <a:gd name="T80" fmla="*/ 583 w 600"/>
                <a:gd name="T81" fmla="*/ 569 h 1216"/>
                <a:gd name="T82" fmla="*/ 600 w 600"/>
                <a:gd name="T83" fmla="*/ 299 h 1216"/>
                <a:gd name="T84" fmla="*/ 596 w 600"/>
                <a:gd name="T85" fmla="*/ 276 h 1216"/>
                <a:gd name="T86" fmla="*/ 300 w 600"/>
                <a:gd name="T87" fmla="*/ 430 h 1216"/>
                <a:gd name="T88" fmla="*/ 251 w 600"/>
                <a:gd name="T89" fmla="*/ 384 h 1216"/>
                <a:gd name="T90" fmla="*/ 274 w 600"/>
                <a:gd name="T91" fmla="*/ 120 h 1216"/>
                <a:gd name="T92" fmla="*/ 262 w 600"/>
                <a:gd name="T93" fmla="*/ 120 h 1216"/>
                <a:gd name="T94" fmla="*/ 272 w 600"/>
                <a:gd name="T95" fmla="*/ 54 h 1216"/>
                <a:gd name="T96" fmla="*/ 328 w 600"/>
                <a:gd name="T97" fmla="*/ 54 h 1216"/>
                <a:gd name="T98" fmla="*/ 338 w 600"/>
                <a:gd name="T99" fmla="*/ 120 h 1216"/>
                <a:gd name="T100" fmla="*/ 326 w 600"/>
                <a:gd name="T101" fmla="*/ 120 h 1216"/>
                <a:gd name="T102" fmla="*/ 349 w 600"/>
                <a:gd name="T103" fmla="*/ 384 h 1216"/>
                <a:gd name="T104" fmla="*/ 300 w 600"/>
                <a:gd name="T105" fmla="*/ 430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0" h="1216">
                  <a:moveTo>
                    <a:pt x="596" y="276"/>
                  </a:moveTo>
                  <a:cubicBezTo>
                    <a:pt x="489" y="30"/>
                    <a:pt x="489" y="30"/>
                    <a:pt x="489" y="30"/>
                  </a:cubicBezTo>
                  <a:cubicBezTo>
                    <a:pt x="482" y="14"/>
                    <a:pt x="467" y="3"/>
                    <a:pt x="450" y="1"/>
                  </a:cubicBezTo>
                  <a:cubicBezTo>
                    <a:pt x="449" y="1"/>
                    <a:pt x="448" y="1"/>
                    <a:pt x="446" y="1"/>
                  </a:cubicBezTo>
                  <a:cubicBezTo>
                    <a:pt x="446" y="0"/>
                    <a:pt x="445" y="0"/>
                    <a:pt x="445" y="0"/>
                  </a:cubicBezTo>
                  <a:cubicBezTo>
                    <a:pt x="444" y="0"/>
                    <a:pt x="444" y="0"/>
                    <a:pt x="444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4" y="1"/>
                    <a:pt x="154" y="1"/>
                  </a:cubicBezTo>
                  <a:cubicBezTo>
                    <a:pt x="153" y="1"/>
                    <a:pt x="152" y="1"/>
                    <a:pt x="152" y="1"/>
                  </a:cubicBezTo>
                  <a:cubicBezTo>
                    <a:pt x="134" y="3"/>
                    <a:pt x="119" y="14"/>
                    <a:pt x="111" y="30"/>
                  </a:cubicBezTo>
                  <a:cubicBezTo>
                    <a:pt x="4" y="276"/>
                    <a:pt x="4" y="276"/>
                    <a:pt x="4" y="276"/>
                  </a:cubicBezTo>
                  <a:cubicBezTo>
                    <a:pt x="1" y="283"/>
                    <a:pt x="0" y="291"/>
                    <a:pt x="0" y="299"/>
                  </a:cubicBezTo>
                  <a:cubicBezTo>
                    <a:pt x="17" y="569"/>
                    <a:pt x="17" y="569"/>
                    <a:pt x="17" y="569"/>
                  </a:cubicBezTo>
                  <a:cubicBezTo>
                    <a:pt x="19" y="596"/>
                    <a:pt x="42" y="617"/>
                    <a:pt x="69" y="615"/>
                  </a:cubicBezTo>
                  <a:cubicBezTo>
                    <a:pt x="97" y="613"/>
                    <a:pt x="117" y="590"/>
                    <a:pt x="116" y="563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131" y="232"/>
                    <a:pt x="131" y="232"/>
                    <a:pt x="131" y="232"/>
                  </a:cubicBezTo>
                  <a:cubicBezTo>
                    <a:pt x="174" y="549"/>
                    <a:pt x="174" y="549"/>
                    <a:pt x="174" y="549"/>
                  </a:cubicBezTo>
                  <a:cubicBezTo>
                    <a:pt x="164" y="892"/>
                    <a:pt x="164" y="892"/>
                    <a:pt x="164" y="892"/>
                  </a:cubicBezTo>
                  <a:cubicBezTo>
                    <a:pt x="164" y="892"/>
                    <a:pt x="164" y="893"/>
                    <a:pt x="164" y="894"/>
                  </a:cubicBezTo>
                  <a:cubicBezTo>
                    <a:pt x="168" y="1167"/>
                    <a:pt x="168" y="1167"/>
                    <a:pt x="168" y="1167"/>
                  </a:cubicBezTo>
                  <a:cubicBezTo>
                    <a:pt x="168" y="1194"/>
                    <a:pt x="190" y="1216"/>
                    <a:pt x="217" y="1216"/>
                  </a:cubicBezTo>
                  <a:cubicBezTo>
                    <a:pt x="217" y="1216"/>
                    <a:pt x="218" y="1216"/>
                    <a:pt x="218" y="1216"/>
                  </a:cubicBezTo>
                  <a:cubicBezTo>
                    <a:pt x="245" y="1215"/>
                    <a:pt x="267" y="1193"/>
                    <a:pt x="267" y="1166"/>
                  </a:cubicBezTo>
                  <a:cubicBezTo>
                    <a:pt x="263" y="893"/>
                    <a:pt x="263" y="893"/>
                    <a:pt x="263" y="893"/>
                  </a:cubicBezTo>
                  <a:cubicBezTo>
                    <a:pt x="272" y="596"/>
                    <a:pt x="272" y="596"/>
                    <a:pt x="272" y="596"/>
                  </a:cubicBezTo>
                  <a:cubicBezTo>
                    <a:pt x="329" y="596"/>
                    <a:pt x="329" y="596"/>
                    <a:pt x="329" y="596"/>
                  </a:cubicBezTo>
                  <a:cubicBezTo>
                    <a:pt x="337" y="893"/>
                    <a:pt x="337" y="893"/>
                    <a:pt x="337" y="893"/>
                  </a:cubicBezTo>
                  <a:cubicBezTo>
                    <a:pt x="334" y="1166"/>
                    <a:pt x="334" y="1166"/>
                    <a:pt x="334" y="1166"/>
                  </a:cubicBezTo>
                  <a:cubicBezTo>
                    <a:pt x="333" y="1193"/>
                    <a:pt x="355" y="1215"/>
                    <a:pt x="383" y="1216"/>
                  </a:cubicBezTo>
                  <a:cubicBezTo>
                    <a:pt x="383" y="1216"/>
                    <a:pt x="383" y="1216"/>
                    <a:pt x="383" y="1216"/>
                  </a:cubicBezTo>
                  <a:cubicBezTo>
                    <a:pt x="410" y="1216"/>
                    <a:pt x="432" y="1194"/>
                    <a:pt x="433" y="1167"/>
                  </a:cubicBezTo>
                  <a:cubicBezTo>
                    <a:pt x="436" y="894"/>
                    <a:pt x="436" y="894"/>
                    <a:pt x="436" y="894"/>
                  </a:cubicBezTo>
                  <a:cubicBezTo>
                    <a:pt x="436" y="893"/>
                    <a:pt x="436" y="892"/>
                    <a:pt x="436" y="892"/>
                  </a:cubicBezTo>
                  <a:cubicBezTo>
                    <a:pt x="426" y="549"/>
                    <a:pt x="426" y="549"/>
                    <a:pt x="426" y="549"/>
                  </a:cubicBezTo>
                  <a:cubicBezTo>
                    <a:pt x="469" y="232"/>
                    <a:pt x="469" y="232"/>
                    <a:pt x="469" y="232"/>
                  </a:cubicBezTo>
                  <a:cubicBezTo>
                    <a:pt x="500" y="305"/>
                    <a:pt x="500" y="305"/>
                    <a:pt x="500" y="305"/>
                  </a:cubicBezTo>
                  <a:cubicBezTo>
                    <a:pt x="485" y="563"/>
                    <a:pt x="485" y="563"/>
                    <a:pt x="485" y="563"/>
                  </a:cubicBezTo>
                  <a:cubicBezTo>
                    <a:pt x="483" y="590"/>
                    <a:pt x="504" y="613"/>
                    <a:pt x="531" y="615"/>
                  </a:cubicBezTo>
                  <a:cubicBezTo>
                    <a:pt x="558" y="617"/>
                    <a:pt x="582" y="596"/>
                    <a:pt x="583" y="569"/>
                  </a:cubicBezTo>
                  <a:cubicBezTo>
                    <a:pt x="600" y="299"/>
                    <a:pt x="600" y="299"/>
                    <a:pt x="600" y="299"/>
                  </a:cubicBezTo>
                  <a:cubicBezTo>
                    <a:pt x="600" y="291"/>
                    <a:pt x="599" y="283"/>
                    <a:pt x="596" y="276"/>
                  </a:cubicBezTo>
                  <a:close/>
                  <a:moveTo>
                    <a:pt x="300" y="430"/>
                  </a:moveTo>
                  <a:cubicBezTo>
                    <a:pt x="251" y="384"/>
                    <a:pt x="251" y="384"/>
                    <a:pt x="251" y="384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62" y="120"/>
                    <a:pt x="262" y="120"/>
                    <a:pt x="262" y="120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38" y="120"/>
                    <a:pt x="338" y="120"/>
                    <a:pt x="338" y="120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49" y="384"/>
                    <a:pt x="349" y="384"/>
                    <a:pt x="349" y="384"/>
                  </a:cubicBezTo>
                  <a:lnTo>
                    <a:pt x="300" y="4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10191750" y="1793199"/>
              <a:ext cx="512763" cy="5127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</p:grpSp>
      <p:sp>
        <p:nvSpPr>
          <p:cNvPr id="41" name="Rectangle 40"/>
          <p:cNvSpPr>
            <a:spLocks/>
          </p:cNvSpPr>
          <p:nvPr/>
        </p:nvSpPr>
        <p:spPr>
          <a:xfrm>
            <a:off x="814559" y="5147157"/>
            <a:ext cx="374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uFillTx/>
                <a:latin typeface="Roboto Regular" charset="0"/>
              </a:rPr>
              <a:t>Младенцы, дети младшего возраста (до 14 лет)</a:t>
            </a:r>
            <a:endParaRPr lang="en-US" sz="2000" dirty="0">
              <a:solidFill>
                <a:srgbClr val="C00000"/>
              </a:solidFill>
              <a:uFillTx/>
              <a:latin typeface="Roboto Regular" charset="0"/>
            </a:endParaRPr>
          </a:p>
        </p:txBody>
      </p:sp>
      <p:sp>
        <p:nvSpPr>
          <p:cNvPr id="42" name="Rectangle 41"/>
          <p:cNvSpPr>
            <a:spLocks/>
          </p:cNvSpPr>
          <p:nvPr/>
        </p:nvSpPr>
        <p:spPr>
          <a:xfrm>
            <a:off x="4554955" y="5147157"/>
            <a:ext cx="34193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Подростки, взрослые люди</a:t>
            </a:r>
          </a:p>
          <a:p>
            <a:pPr algn="ctr"/>
            <a:r>
              <a:rPr lang="ru-RU" sz="1600" dirty="0">
                <a:latin typeface="Roboto Regular" charset="0"/>
              </a:rPr>
              <a:t>Могут заболеть, но реже тяжелое течение заболевания</a:t>
            </a:r>
            <a:endParaRPr lang="en-US" sz="2000" dirty="0">
              <a:uFillTx/>
              <a:latin typeface="Roboto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uFillTx/>
              </a:rPr>
              <a:t>Группы риска</a:t>
            </a:r>
            <a:endParaRPr lang="en-US" dirty="0">
              <a:solidFill>
                <a:schemeClr val="accent1"/>
              </a:solidFill>
              <a:uFillTx/>
            </a:endParaRPr>
          </a:p>
        </p:txBody>
      </p:sp>
      <p:grpSp>
        <p:nvGrpSpPr>
          <p:cNvPr id="45" name="Group 28">
            <a:extLst>
              <a:ext uri="{FF2B5EF4-FFF2-40B4-BE49-F238E27FC236}">
                <a16:creationId xmlns:a16="http://schemas.microsoft.com/office/drawing/2014/main" id="{6793BD58-6574-DE4B-BA81-0D4B990EB832}"/>
              </a:ext>
            </a:extLst>
          </p:cNvPr>
          <p:cNvGrpSpPr/>
          <p:nvPr/>
        </p:nvGrpSpPr>
        <p:grpSpPr>
          <a:xfrm>
            <a:off x="8143877" y="2141655"/>
            <a:ext cx="1200150" cy="2706687"/>
            <a:chOff x="6284913" y="2152651"/>
            <a:chExt cx="1200150" cy="2706687"/>
          </a:xfrm>
          <a:solidFill>
            <a:schemeClr val="accent4"/>
          </a:solidFill>
        </p:grpSpPr>
        <p:sp>
          <p:nvSpPr>
            <p:cNvPr id="46" name="Oval 11">
              <a:extLst>
                <a:ext uri="{FF2B5EF4-FFF2-40B4-BE49-F238E27FC236}">
                  <a16:creationId xmlns:a16="http://schemas.microsoft.com/office/drawing/2014/main" id="{20524615-B4C0-934E-8005-E27B65E55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152651"/>
              <a:ext cx="511175" cy="51276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0149CC98-3BD6-F045-ADFE-B715C3BC0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2689226"/>
              <a:ext cx="1200150" cy="2170112"/>
            </a:xfrm>
            <a:custGeom>
              <a:avLst/>
              <a:gdLst>
                <a:gd name="T0" fmla="*/ 611 w 623"/>
                <a:gd name="T1" fmla="*/ 293 h 1125"/>
                <a:gd name="T2" fmla="*/ 607 w 623"/>
                <a:gd name="T3" fmla="*/ 275 h 1125"/>
                <a:gd name="T4" fmla="*/ 500 w 623"/>
                <a:gd name="T5" fmla="*/ 29 h 1125"/>
                <a:gd name="T6" fmla="*/ 461 w 623"/>
                <a:gd name="T7" fmla="*/ 0 h 1125"/>
                <a:gd name="T8" fmla="*/ 455 w 623"/>
                <a:gd name="T9" fmla="*/ 0 h 1125"/>
                <a:gd name="T10" fmla="*/ 455 w 623"/>
                <a:gd name="T11" fmla="*/ 0 h 1125"/>
                <a:gd name="T12" fmla="*/ 168 w 623"/>
                <a:gd name="T13" fmla="*/ 0 h 1125"/>
                <a:gd name="T14" fmla="*/ 167 w 623"/>
                <a:gd name="T15" fmla="*/ 0 h 1125"/>
                <a:gd name="T16" fmla="*/ 162 w 623"/>
                <a:gd name="T17" fmla="*/ 0 h 1125"/>
                <a:gd name="T18" fmla="*/ 122 w 623"/>
                <a:gd name="T19" fmla="*/ 29 h 1125"/>
                <a:gd name="T20" fmla="*/ 16 w 623"/>
                <a:gd name="T21" fmla="*/ 275 h 1125"/>
                <a:gd name="T22" fmla="*/ 12 w 623"/>
                <a:gd name="T23" fmla="*/ 293 h 1125"/>
                <a:gd name="T24" fmla="*/ 1 w 623"/>
                <a:gd name="T25" fmla="*/ 527 h 1125"/>
                <a:gd name="T26" fmla="*/ 48 w 623"/>
                <a:gd name="T27" fmla="*/ 578 h 1125"/>
                <a:gd name="T28" fmla="*/ 100 w 623"/>
                <a:gd name="T29" fmla="*/ 531 h 1125"/>
                <a:gd name="T30" fmla="*/ 110 w 623"/>
                <a:gd name="T31" fmla="*/ 306 h 1125"/>
                <a:gd name="T32" fmla="*/ 133 w 623"/>
                <a:gd name="T33" fmla="*/ 254 h 1125"/>
                <a:gd name="T34" fmla="*/ 139 w 623"/>
                <a:gd name="T35" fmla="*/ 338 h 1125"/>
                <a:gd name="T36" fmla="*/ 127 w 623"/>
                <a:gd name="T37" fmla="*/ 403 h 1125"/>
                <a:gd name="T38" fmla="*/ 149 w 623"/>
                <a:gd name="T39" fmla="*/ 489 h 1125"/>
                <a:gd name="T40" fmla="*/ 130 w 623"/>
                <a:gd name="T41" fmla="*/ 799 h 1125"/>
                <a:gd name="T42" fmla="*/ 130 w 623"/>
                <a:gd name="T43" fmla="*/ 803 h 1125"/>
                <a:gd name="T44" fmla="*/ 134 w 623"/>
                <a:gd name="T45" fmla="*/ 1076 h 1125"/>
                <a:gd name="T46" fmla="*/ 183 w 623"/>
                <a:gd name="T47" fmla="*/ 1125 h 1125"/>
                <a:gd name="T48" fmla="*/ 184 w 623"/>
                <a:gd name="T49" fmla="*/ 1125 h 1125"/>
                <a:gd name="T50" fmla="*/ 233 w 623"/>
                <a:gd name="T51" fmla="*/ 1075 h 1125"/>
                <a:gd name="T52" fmla="*/ 229 w 623"/>
                <a:gd name="T53" fmla="*/ 803 h 1125"/>
                <a:gd name="T54" fmla="*/ 243 w 623"/>
                <a:gd name="T55" fmla="*/ 574 h 1125"/>
                <a:gd name="T56" fmla="*/ 311 w 623"/>
                <a:gd name="T57" fmla="*/ 587 h 1125"/>
                <a:gd name="T58" fmla="*/ 380 w 623"/>
                <a:gd name="T59" fmla="*/ 574 h 1125"/>
                <a:gd name="T60" fmla="*/ 394 w 623"/>
                <a:gd name="T61" fmla="*/ 803 h 1125"/>
                <a:gd name="T62" fmla="*/ 390 w 623"/>
                <a:gd name="T63" fmla="*/ 1075 h 1125"/>
                <a:gd name="T64" fmla="*/ 439 w 623"/>
                <a:gd name="T65" fmla="*/ 1125 h 1125"/>
                <a:gd name="T66" fmla="*/ 439 w 623"/>
                <a:gd name="T67" fmla="*/ 1125 h 1125"/>
                <a:gd name="T68" fmla="*/ 489 w 623"/>
                <a:gd name="T69" fmla="*/ 1076 h 1125"/>
                <a:gd name="T70" fmla="*/ 493 w 623"/>
                <a:gd name="T71" fmla="*/ 803 h 1125"/>
                <a:gd name="T72" fmla="*/ 492 w 623"/>
                <a:gd name="T73" fmla="*/ 799 h 1125"/>
                <a:gd name="T74" fmla="*/ 474 w 623"/>
                <a:gd name="T75" fmla="*/ 489 h 1125"/>
                <a:gd name="T76" fmla="*/ 496 w 623"/>
                <a:gd name="T77" fmla="*/ 403 h 1125"/>
                <a:gd name="T78" fmla="*/ 484 w 623"/>
                <a:gd name="T79" fmla="*/ 338 h 1125"/>
                <a:gd name="T80" fmla="*/ 490 w 623"/>
                <a:gd name="T81" fmla="*/ 254 h 1125"/>
                <a:gd name="T82" fmla="*/ 513 w 623"/>
                <a:gd name="T83" fmla="*/ 306 h 1125"/>
                <a:gd name="T84" fmla="*/ 523 w 623"/>
                <a:gd name="T85" fmla="*/ 531 h 1125"/>
                <a:gd name="T86" fmla="*/ 574 w 623"/>
                <a:gd name="T87" fmla="*/ 578 h 1125"/>
                <a:gd name="T88" fmla="*/ 622 w 623"/>
                <a:gd name="T89" fmla="*/ 527 h 1125"/>
                <a:gd name="T90" fmla="*/ 611 w 623"/>
                <a:gd name="T91" fmla="*/ 29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3" h="1125">
                  <a:moveTo>
                    <a:pt x="611" y="293"/>
                  </a:moveTo>
                  <a:cubicBezTo>
                    <a:pt x="611" y="287"/>
                    <a:pt x="610" y="281"/>
                    <a:pt x="607" y="275"/>
                  </a:cubicBezTo>
                  <a:cubicBezTo>
                    <a:pt x="500" y="29"/>
                    <a:pt x="500" y="29"/>
                    <a:pt x="500" y="29"/>
                  </a:cubicBezTo>
                  <a:cubicBezTo>
                    <a:pt x="493" y="13"/>
                    <a:pt x="478" y="2"/>
                    <a:pt x="461" y="0"/>
                  </a:cubicBezTo>
                  <a:cubicBezTo>
                    <a:pt x="459" y="0"/>
                    <a:pt x="457" y="0"/>
                    <a:pt x="455" y="0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7" y="0"/>
                    <a:pt x="167" y="0"/>
                  </a:cubicBezTo>
                  <a:cubicBezTo>
                    <a:pt x="165" y="0"/>
                    <a:pt x="164" y="0"/>
                    <a:pt x="162" y="0"/>
                  </a:cubicBezTo>
                  <a:cubicBezTo>
                    <a:pt x="145" y="2"/>
                    <a:pt x="130" y="13"/>
                    <a:pt x="122" y="29"/>
                  </a:cubicBezTo>
                  <a:cubicBezTo>
                    <a:pt x="16" y="275"/>
                    <a:pt x="16" y="275"/>
                    <a:pt x="16" y="275"/>
                  </a:cubicBezTo>
                  <a:cubicBezTo>
                    <a:pt x="13" y="281"/>
                    <a:pt x="12" y="287"/>
                    <a:pt x="12" y="293"/>
                  </a:cubicBezTo>
                  <a:cubicBezTo>
                    <a:pt x="1" y="527"/>
                    <a:pt x="1" y="527"/>
                    <a:pt x="1" y="527"/>
                  </a:cubicBezTo>
                  <a:cubicBezTo>
                    <a:pt x="0" y="554"/>
                    <a:pt x="21" y="577"/>
                    <a:pt x="48" y="578"/>
                  </a:cubicBezTo>
                  <a:cubicBezTo>
                    <a:pt x="76" y="579"/>
                    <a:pt x="99" y="558"/>
                    <a:pt x="100" y="531"/>
                  </a:cubicBezTo>
                  <a:cubicBezTo>
                    <a:pt x="110" y="306"/>
                    <a:pt x="110" y="306"/>
                    <a:pt x="110" y="306"/>
                  </a:cubicBezTo>
                  <a:cubicBezTo>
                    <a:pt x="133" y="254"/>
                    <a:pt x="133" y="254"/>
                    <a:pt x="133" y="254"/>
                  </a:cubicBezTo>
                  <a:cubicBezTo>
                    <a:pt x="139" y="338"/>
                    <a:pt x="139" y="338"/>
                    <a:pt x="139" y="338"/>
                  </a:cubicBezTo>
                  <a:cubicBezTo>
                    <a:pt x="131" y="358"/>
                    <a:pt x="127" y="380"/>
                    <a:pt x="127" y="403"/>
                  </a:cubicBezTo>
                  <a:cubicBezTo>
                    <a:pt x="127" y="434"/>
                    <a:pt x="135" y="463"/>
                    <a:pt x="149" y="489"/>
                  </a:cubicBezTo>
                  <a:cubicBezTo>
                    <a:pt x="130" y="799"/>
                    <a:pt x="130" y="799"/>
                    <a:pt x="130" y="799"/>
                  </a:cubicBezTo>
                  <a:cubicBezTo>
                    <a:pt x="130" y="801"/>
                    <a:pt x="130" y="802"/>
                    <a:pt x="130" y="803"/>
                  </a:cubicBezTo>
                  <a:cubicBezTo>
                    <a:pt x="134" y="1076"/>
                    <a:pt x="134" y="1076"/>
                    <a:pt x="134" y="1076"/>
                  </a:cubicBezTo>
                  <a:cubicBezTo>
                    <a:pt x="134" y="1103"/>
                    <a:pt x="156" y="1125"/>
                    <a:pt x="183" y="1125"/>
                  </a:cubicBezTo>
                  <a:cubicBezTo>
                    <a:pt x="184" y="1125"/>
                    <a:pt x="184" y="1125"/>
                    <a:pt x="184" y="1125"/>
                  </a:cubicBezTo>
                  <a:cubicBezTo>
                    <a:pt x="211" y="1125"/>
                    <a:pt x="233" y="1102"/>
                    <a:pt x="233" y="1075"/>
                  </a:cubicBezTo>
                  <a:cubicBezTo>
                    <a:pt x="229" y="803"/>
                    <a:pt x="229" y="803"/>
                    <a:pt x="229" y="803"/>
                  </a:cubicBezTo>
                  <a:cubicBezTo>
                    <a:pt x="243" y="574"/>
                    <a:pt x="243" y="574"/>
                    <a:pt x="243" y="574"/>
                  </a:cubicBezTo>
                  <a:cubicBezTo>
                    <a:pt x="264" y="582"/>
                    <a:pt x="287" y="587"/>
                    <a:pt x="311" y="587"/>
                  </a:cubicBezTo>
                  <a:cubicBezTo>
                    <a:pt x="336" y="587"/>
                    <a:pt x="359" y="582"/>
                    <a:pt x="380" y="574"/>
                  </a:cubicBezTo>
                  <a:cubicBezTo>
                    <a:pt x="394" y="803"/>
                    <a:pt x="394" y="803"/>
                    <a:pt x="394" y="803"/>
                  </a:cubicBezTo>
                  <a:cubicBezTo>
                    <a:pt x="390" y="1075"/>
                    <a:pt x="390" y="1075"/>
                    <a:pt x="390" y="1075"/>
                  </a:cubicBezTo>
                  <a:cubicBezTo>
                    <a:pt x="390" y="1102"/>
                    <a:pt x="411" y="1125"/>
                    <a:pt x="439" y="1125"/>
                  </a:cubicBezTo>
                  <a:cubicBezTo>
                    <a:pt x="439" y="1125"/>
                    <a:pt x="439" y="1125"/>
                    <a:pt x="439" y="1125"/>
                  </a:cubicBezTo>
                  <a:cubicBezTo>
                    <a:pt x="466" y="1125"/>
                    <a:pt x="489" y="1103"/>
                    <a:pt x="489" y="1076"/>
                  </a:cubicBezTo>
                  <a:cubicBezTo>
                    <a:pt x="493" y="803"/>
                    <a:pt x="493" y="803"/>
                    <a:pt x="493" y="803"/>
                  </a:cubicBezTo>
                  <a:cubicBezTo>
                    <a:pt x="493" y="802"/>
                    <a:pt x="493" y="801"/>
                    <a:pt x="492" y="799"/>
                  </a:cubicBezTo>
                  <a:cubicBezTo>
                    <a:pt x="474" y="489"/>
                    <a:pt x="474" y="489"/>
                    <a:pt x="474" y="489"/>
                  </a:cubicBezTo>
                  <a:cubicBezTo>
                    <a:pt x="488" y="463"/>
                    <a:pt x="496" y="434"/>
                    <a:pt x="496" y="403"/>
                  </a:cubicBezTo>
                  <a:cubicBezTo>
                    <a:pt x="496" y="380"/>
                    <a:pt x="491" y="358"/>
                    <a:pt x="484" y="338"/>
                  </a:cubicBezTo>
                  <a:cubicBezTo>
                    <a:pt x="490" y="254"/>
                    <a:pt x="490" y="254"/>
                    <a:pt x="490" y="254"/>
                  </a:cubicBezTo>
                  <a:cubicBezTo>
                    <a:pt x="513" y="306"/>
                    <a:pt x="513" y="306"/>
                    <a:pt x="513" y="306"/>
                  </a:cubicBezTo>
                  <a:cubicBezTo>
                    <a:pt x="523" y="531"/>
                    <a:pt x="523" y="531"/>
                    <a:pt x="523" y="531"/>
                  </a:cubicBezTo>
                  <a:cubicBezTo>
                    <a:pt x="524" y="558"/>
                    <a:pt x="547" y="579"/>
                    <a:pt x="574" y="578"/>
                  </a:cubicBezTo>
                  <a:cubicBezTo>
                    <a:pt x="602" y="577"/>
                    <a:pt x="623" y="554"/>
                    <a:pt x="622" y="527"/>
                  </a:cubicBezTo>
                  <a:lnTo>
                    <a:pt x="611" y="2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</p:grpSp>
      <p:grpSp>
        <p:nvGrpSpPr>
          <p:cNvPr id="48" name="Group 29">
            <a:extLst>
              <a:ext uri="{FF2B5EF4-FFF2-40B4-BE49-F238E27FC236}">
                <a16:creationId xmlns:a16="http://schemas.microsoft.com/office/drawing/2014/main" id="{BFE87A3E-6266-144A-8306-EEB379918623}"/>
              </a:ext>
            </a:extLst>
          </p:cNvPr>
          <p:cNvGrpSpPr/>
          <p:nvPr/>
        </p:nvGrpSpPr>
        <p:grpSpPr>
          <a:xfrm>
            <a:off x="9804532" y="2106730"/>
            <a:ext cx="1290638" cy="2741612"/>
            <a:chOff x="7764463" y="2117726"/>
            <a:chExt cx="1290638" cy="2741612"/>
          </a:xfrm>
          <a:solidFill>
            <a:schemeClr val="accent5"/>
          </a:solidFill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EBA2630C-52AF-6D4B-92CA-A5D51F62B0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6538" y="2238376"/>
              <a:ext cx="1198563" cy="2619375"/>
            </a:xfrm>
            <a:custGeom>
              <a:avLst/>
              <a:gdLst>
                <a:gd name="T0" fmla="*/ 312 w 623"/>
                <a:gd name="T1" fmla="*/ 265 h 1358"/>
                <a:gd name="T2" fmla="*/ 445 w 623"/>
                <a:gd name="T3" fmla="*/ 132 h 1358"/>
                <a:gd name="T4" fmla="*/ 312 w 623"/>
                <a:gd name="T5" fmla="*/ 0 h 1358"/>
                <a:gd name="T6" fmla="*/ 179 w 623"/>
                <a:gd name="T7" fmla="*/ 132 h 1358"/>
                <a:gd name="T8" fmla="*/ 312 w 623"/>
                <a:gd name="T9" fmla="*/ 265 h 1358"/>
                <a:gd name="T10" fmla="*/ 612 w 623"/>
                <a:gd name="T11" fmla="*/ 526 h 1358"/>
                <a:gd name="T12" fmla="*/ 605 w 623"/>
                <a:gd name="T13" fmla="*/ 503 h 1358"/>
                <a:gd name="T14" fmla="*/ 480 w 623"/>
                <a:gd name="T15" fmla="*/ 293 h 1358"/>
                <a:gd name="T16" fmla="*/ 443 w 623"/>
                <a:gd name="T17" fmla="*/ 269 h 1358"/>
                <a:gd name="T18" fmla="*/ 442 w 623"/>
                <a:gd name="T19" fmla="*/ 269 h 1358"/>
                <a:gd name="T20" fmla="*/ 440 w 623"/>
                <a:gd name="T21" fmla="*/ 269 h 1358"/>
                <a:gd name="T22" fmla="*/ 437 w 623"/>
                <a:gd name="T23" fmla="*/ 269 h 1358"/>
                <a:gd name="T24" fmla="*/ 186 w 623"/>
                <a:gd name="T25" fmla="*/ 269 h 1358"/>
                <a:gd name="T26" fmla="*/ 184 w 623"/>
                <a:gd name="T27" fmla="*/ 269 h 1358"/>
                <a:gd name="T28" fmla="*/ 182 w 623"/>
                <a:gd name="T29" fmla="*/ 269 h 1358"/>
                <a:gd name="T30" fmla="*/ 181 w 623"/>
                <a:gd name="T31" fmla="*/ 269 h 1358"/>
                <a:gd name="T32" fmla="*/ 144 w 623"/>
                <a:gd name="T33" fmla="*/ 293 h 1358"/>
                <a:gd name="T34" fmla="*/ 19 w 623"/>
                <a:gd name="T35" fmla="*/ 503 h 1358"/>
                <a:gd name="T36" fmla="*/ 12 w 623"/>
                <a:gd name="T37" fmla="*/ 526 h 1358"/>
                <a:gd name="T38" fmla="*/ 2 w 623"/>
                <a:gd name="T39" fmla="*/ 760 h 1358"/>
                <a:gd name="T40" fmla="*/ 49 w 623"/>
                <a:gd name="T41" fmla="*/ 811 h 1358"/>
                <a:gd name="T42" fmla="*/ 100 w 623"/>
                <a:gd name="T43" fmla="*/ 764 h 1358"/>
                <a:gd name="T44" fmla="*/ 110 w 623"/>
                <a:gd name="T45" fmla="*/ 543 h 1358"/>
                <a:gd name="T46" fmla="*/ 142 w 623"/>
                <a:gd name="T47" fmla="*/ 490 h 1358"/>
                <a:gd name="T48" fmla="*/ 150 w 623"/>
                <a:gd name="T49" fmla="*/ 741 h 1358"/>
                <a:gd name="T50" fmla="*/ 113 w 623"/>
                <a:gd name="T51" fmla="*/ 1029 h 1358"/>
                <a:gd name="T52" fmla="*/ 113 w 623"/>
                <a:gd name="T53" fmla="*/ 1036 h 1358"/>
                <a:gd name="T54" fmla="*/ 116 w 623"/>
                <a:gd name="T55" fmla="*/ 1309 h 1358"/>
                <a:gd name="T56" fmla="*/ 166 w 623"/>
                <a:gd name="T57" fmla="*/ 1358 h 1358"/>
                <a:gd name="T58" fmla="*/ 167 w 623"/>
                <a:gd name="T59" fmla="*/ 1358 h 1358"/>
                <a:gd name="T60" fmla="*/ 215 w 623"/>
                <a:gd name="T61" fmla="*/ 1308 h 1358"/>
                <a:gd name="T62" fmla="*/ 212 w 623"/>
                <a:gd name="T63" fmla="*/ 1038 h 1358"/>
                <a:gd name="T64" fmla="*/ 243 w 623"/>
                <a:gd name="T65" fmla="*/ 792 h 1358"/>
                <a:gd name="T66" fmla="*/ 381 w 623"/>
                <a:gd name="T67" fmla="*/ 792 h 1358"/>
                <a:gd name="T68" fmla="*/ 412 w 623"/>
                <a:gd name="T69" fmla="*/ 1038 h 1358"/>
                <a:gd name="T70" fmla="*/ 408 w 623"/>
                <a:gd name="T71" fmla="*/ 1308 h 1358"/>
                <a:gd name="T72" fmla="*/ 457 w 623"/>
                <a:gd name="T73" fmla="*/ 1358 h 1358"/>
                <a:gd name="T74" fmla="*/ 458 w 623"/>
                <a:gd name="T75" fmla="*/ 1358 h 1358"/>
                <a:gd name="T76" fmla="*/ 507 w 623"/>
                <a:gd name="T77" fmla="*/ 1309 h 1358"/>
                <a:gd name="T78" fmla="*/ 511 w 623"/>
                <a:gd name="T79" fmla="*/ 1036 h 1358"/>
                <a:gd name="T80" fmla="*/ 511 w 623"/>
                <a:gd name="T81" fmla="*/ 1029 h 1358"/>
                <a:gd name="T82" fmla="*/ 474 w 623"/>
                <a:gd name="T83" fmla="*/ 741 h 1358"/>
                <a:gd name="T84" fmla="*/ 482 w 623"/>
                <a:gd name="T85" fmla="*/ 490 h 1358"/>
                <a:gd name="T86" fmla="*/ 513 w 623"/>
                <a:gd name="T87" fmla="*/ 543 h 1358"/>
                <a:gd name="T88" fmla="*/ 523 w 623"/>
                <a:gd name="T89" fmla="*/ 764 h 1358"/>
                <a:gd name="T90" fmla="*/ 575 w 623"/>
                <a:gd name="T91" fmla="*/ 811 h 1358"/>
                <a:gd name="T92" fmla="*/ 622 w 623"/>
                <a:gd name="T93" fmla="*/ 760 h 1358"/>
                <a:gd name="T94" fmla="*/ 612 w 623"/>
                <a:gd name="T95" fmla="*/ 526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1358">
                  <a:moveTo>
                    <a:pt x="312" y="265"/>
                  </a:moveTo>
                  <a:cubicBezTo>
                    <a:pt x="385" y="265"/>
                    <a:pt x="445" y="206"/>
                    <a:pt x="445" y="132"/>
                  </a:cubicBezTo>
                  <a:cubicBezTo>
                    <a:pt x="445" y="59"/>
                    <a:pt x="385" y="0"/>
                    <a:pt x="312" y="0"/>
                  </a:cubicBezTo>
                  <a:cubicBezTo>
                    <a:pt x="239" y="0"/>
                    <a:pt x="179" y="59"/>
                    <a:pt x="179" y="132"/>
                  </a:cubicBezTo>
                  <a:cubicBezTo>
                    <a:pt x="179" y="206"/>
                    <a:pt x="239" y="265"/>
                    <a:pt x="312" y="265"/>
                  </a:cubicBezTo>
                  <a:close/>
                  <a:moveTo>
                    <a:pt x="612" y="526"/>
                  </a:moveTo>
                  <a:cubicBezTo>
                    <a:pt x="611" y="518"/>
                    <a:pt x="609" y="510"/>
                    <a:pt x="605" y="503"/>
                  </a:cubicBezTo>
                  <a:cubicBezTo>
                    <a:pt x="480" y="293"/>
                    <a:pt x="480" y="293"/>
                    <a:pt x="480" y="293"/>
                  </a:cubicBezTo>
                  <a:cubicBezTo>
                    <a:pt x="472" y="280"/>
                    <a:pt x="458" y="271"/>
                    <a:pt x="443" y="269"/>
                  </a:cubicBezTo>
                  <a:cubicBezTo>
                    <a:pt x="443" y="269"/>
                    <a:pt x="442" y="269"/>
                    <a:pt x="442" y="269"/>
                  </a:cubicBezTo>
                  <a:cubicBezTo>
                    <a:pt x="441" y="269"/>
                    <a:pt x="441" y="269"/>
                    <a:pt x="440" y="269"/>
                  </a:cubicBezTo>
                  <a:cubicBezTo>
                    <a:pt x="439" y="269"/>
                    <a:pt x="438" y="269"/>
                    <a:pt x="437" y="269"/>
                  </a:cubicBezTo>
                  <a:cubicBezTo>
                    <a:pt x="186" y="269"/>
                    <a:pt x="186" y="269"/>
                    <a:pt x="186" y="269"/>
                  </a:cubicBezTo>
                  <a:cubicBezTo>
                    <a:pt x="185" y="269"/>
                    <a:pt x="185" y="269"/>
                    <a:pt x="184" y="269"/>
                  </a:cubicBezTo>
                  <a:cubicBezTo>
                    <a:pt x="183" y="269"/>
                    <a:pt x="183" y="269"/>
                    <a:pt x="182" y="269"/>
                  </a:cubicBezTo>
                  <a:cubicBezTo>
                    <a:pt x="182" y="269"/>
                    <a:pt x="182" y="269"/>
                    <a:pt x="181" y="269"/>
                  </a:cubicBezTo>
                  <a:cubicBezTo>
                    <a:pt x="166" y="271"/>
                    <a:pt x="152" y="279"/>
                    <a:pt x="144" y="293"/>
                  </a:cubicBezTo>
                  <a:cubicBezTo>
                    <a:pt x="19" y="503"/>
                    <a:pt x="19" y="503"/>
                    <a:pt x="19" y="503"/>
                  </a:cubicBezTo>
                  <a:cubicBezTo>
                    <a:pt x="15" y="510"/>
                    <a:pt x="12" y="518"/>
                    <a:pt x="12" y="526"/>
                  </a:cubicBezTo>
                  <a:cubicBezTo>
                    <a:pt x="2" y="760"/>
                    <a:pt x="2" y="760"/>
                    <a:pt x="2" y="760"/>
                  </a:cubicBezTo>
                  <a:cubicBezTo>
                    <a:pt x="0" y="787"/>
                    <a:pt x="22" y="810"/>
                    <a:pt x="49" y="811"/>
                  </a:cubicBezTo>
                  <a:cubicBezTo>
                    <a:pt x="76" y="812"/>
                    <a:pt x="99" y="792"/>
                    <a:pt x="100" y="764"/>
                  </a:cubicBezTo>
                  <a:cubicBezTo>
                    <a:pt x="110" y="543"/>
                    <a:pt x="110" y="543"/>
                    <a:pt x="110" y="543"/>
                  </a:cubicBezTo>
                  <a:cubicBezTo>
                    <a:pt x="142" y="490"/>
                    <a:pt x="142" y="490"/>
                    <a:pt x="142" y="490"/>
                  </a:cubicBezTo>
                  <a:cubicBezTo>
                    <a:pt x="150" y="741"/>
                    <a:pt x="150" y="741"/>
                    <a:pt x="150" y="741"/>
                  </a:cubicBezTo>
                  <a:cubicBezTo>
                    <a:pt x="113" y="1029"/>
                    <a:pt x="113" y="1029"/>
                    <a:pt x="113" y="1029"/>
                  </a:cubicBezTo>
                  <a:cubicBezTo>
                    <a:pt x="113" y="1031"/>
                    <a:pt x="113" y="1034"/>
                    <a:pt x="113" y="1036"/>
                  </a:cubicBezTo>
                  <a:cubicBezTo>
                    <a:pt x="116" y="1309"/>
                    <a:pt x="116" y="1309"/>
                    <a:pt x="116" y="1309"/>
                  </a:cubicBezTo>
                  <a:cubicBezTo>
                    <a:pt x="117" y="1337"/>
                    <a:pt x="139" y="1358"/>
                    <a:pt x="166" y="1358"/>
                  </a:cubicBezTo>
                  <a:cubicBezTo>
                    <a:pt x="166" y="1358"/>
                    <a:pt x="166" y="1358"/>
                    <a:pt x="167" y="1358"/>
                  </a:cubicBezTo>
                  <a:cubicBezTo>
                    <a:pt x="194" y="1358"/>
                    <a:pt x="216" y="1335"/>
                    <a:pt x="215" y="1308"/>
                  </a:cubicBezTo>
                  <a:cubicBezTo>
                    <a:pt x="212" y="1038"/>
                    <a:pt x="212" y="1038"/>
                    <a:pt x="212" y="1038"/>
                  </a:cubicBezTo>
                  <a:cubicBezTo>
                    <a:pt x="243" y="792"/>
                    <a:pt x="243" y="792"/>
                    <a:pt x="243" y="792"/>
                  </a:cubicBezTo>
                  <a:cubicBezTo>
                    <a:pt x="381" y="792"/>
                    <a:pt x="381" y="792"/>
                    <a:pt x="381" y="792"/>
                  </a:cubicBezTo>
                  <a:cubicBezTo>
                    <a:pt x="412" y="1038"/>
                    <a:pt x="412" y="1038"/>
                    <a:pt x="412" y="1038"/>
                  </a:cubicBezTo>
                  <a:cubicBezTo>
                    <a:pt x="408" y="1308"/>
                    <a:pt x="408" y="1308"/>
                    <a:pt x="408" y="1308"/>
                  </a:cubicBezTo>
                  <a:cubicBezTo>
                    <a:pt x="408" y="1335"/>
                    <a:pt x="430" y="1358"/>
                    <a:pt x="457" y="1358"/>
                  </a:cubicBezTo>
                  <a:cubicBezTo>
                    <a:pt x="457" y="1358"/>
                    <a:pt x="458" y="1358"/>
                    <a:pt x="458" y="1358"/>
                  </a:cubicBezTo>
                  <a:cubicBezTo>
                    <a:pt x="485" y="1358"/>
                    <a:pt x="507" y="1337"/>
                    <a:pt x="507" y="1309"/>
                  </a:cubicBezTo>
                  <a:cubicBezTo>
                    <a:pt x="511" y="1036"/>
                    <a:pt x="511" y="1036"/>
                    <a:pt x="511" y="1036"/>
                  </a:cubicBezTo>
                  <a:cubicBezTo>
                    <a:pt x="511" y="1034"/>
                    <a:pt x="511" y="1031"/>
                    <a:pt x="511" y="1029"/>
                  </a:cubicBezTo>
                  <a:cubicBezTo>
                    <a:pt x="474" y="741"/>
                    <a:pt x="474" y="741"/>
                    <a:pt x="474" y="741"/>
                  </a:cubicBezTo>
                  <a:cubicBezTo>
                    <a:pt x="482" y="490"/>
                    <a:pt x="482" y="490"/>
                    <a:pt x="482" y="490"/>
                  </a:cubicBezTo>
                  <a:cubicBezTo>
                    <a:pt x="513" y="543"/>
                    <a:pt x="513" y="543"/>
                    <a:pt x="513" y="543"/>
                  </a:cubicBezTo>
                  <a:cubicBezTo>
                    <a:pt x="523" y="764"/>
                    <a:pt x="523" y="764"/>
                    <a:pt x="523" y="764"/>
                  </a:cubicBezTo>
                  <a:cubicBezTo>
                    <a:pt x="524" y="792"/>
                    <a:pt x="548" y="813"/>
                    <a:pt x="575" y="811"/>
                  </a:cubicBezTo>
                  <a:cubicBezTo>
                    <a:pt x="602" y="810"/>
                    <a:pt x="623" y="787"/>
                    <a:pt x="622" y="760"/>
                  </a:cubicBezTo>
                  <a:lnTo>
                    <a:pt x="612" y="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B46BF331-ED22-8848-8D66-1283B28FB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3729038"/>
              <a:ext cx="288925" cy="1130300"/>
            </a:xfrm>
            <a:custGeom>
              <a:avLst/>
              <a:gdLst>
                <a:gd name="T0" fmla="*/ 13 w 150"/>
                <a:gd name="T1" fmla="*/ 586 h 586"/>
                <a:gd name="T2" fmla="*/ 0 w 150"/>
                <a:gd name="T3" fmla="*/ 573 h 586"/>
                <a:gd name="T4" fmla="*/ 0 w 150"/>
                <a:gd name="T5" fmla="*/ 75 h 586"/>
                <a:gd name="T6" fmla="*/ 75 w 150"/>
                <a:gd name="T7" fmla="*/ 0 h 586"/>
                <a:gd name="T8" fmla="*/ 150 w 150"/>
                <a:gd name="T9" fmla="*/ 75 h 586"/>
                <a:gd name="T10" fmla="*/ 137 w 150"/>
                <a:gd name="T11" fmla="*/ 88 h 586"/>
                <a:gd name="T12" fmla="*/ 123 w 150"/>
                <a:gd name="T13" fmla="*/ 75 h 586"/>
                <a:gd name="T14" fmla="*/ 75 w 150"/>
                <a:gd name="T15" fmla="*/ 27 h 586"/>
                <a:gd name="T16" fmla="*/ 27 w 150"/>
                <a:gd name="T17" fmla="*/ 75 h 586"/>
                <a:gd name="T18" fmla="*/ 27 w 150"/>
                <a:gd name="T19" fmla="*/ 573 h 586"/>
                <a:gd name="T20" fmla="*/ 13 w 150"/>
                <a:gd name="T21" fmla="*/ 58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586">
                  <a:moveTo>
                    <a:pt x="13" y="586"/>
                  </a:moveTo>
                  <a:cubicBezTo>
                    <a:pt x="6" y="586"/>
                    <a:pt x="0" y="580"/>
                    <a:pt x="0" y="57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3"/>
                    <a:pt x="33" y="0"/>
                    <a:pt x="75" y="0"/>
                  </a:cubicBezTo>
                  <a:cubicBezTo>
                    <a:pt x="116" y="0"/>
                    <a:pt x="150" y="33"/>
                    <a:pt x="150" y="75"/>
                  </a:cubicBezTo>
                  <a:cubicBezTo>
                    <a:pt x="150" y="82"/>
                    <a:pt x="144" y="88"/>
                    <a:pt x="137" y="88"/>
                  </a:cubicBezTo>
                  <a:cubicBezTo>
                    <a:pt x="129" y="88"/>
                    <a:pt x="123" y="82"/>
                    <a:pt x="123" y="75"/>
                  </a:cubicBezTo>
                  <a:cubicBezTo>
                    <a:pt x="123" y="48"/>
                    <a:pt x="101" y="27"/>
                    <a:pt x="75" y="27"/>
                  </a:cubicBezTo>
                  <a:cubicBezTo>
                    <a:pt x="48" y="27"/>
                    <a:pt x="27" y="48"/>
                    <a:pt x="27" y="75"/>
                  </a:cubicBezTo>
                  <a:cubicBezTo>
                    <a:pt x="27" y="573"/>
                    <a:pt x="27" y="573"/>
                    <a:pt x="27" y="573"/>
                  </a:cubicBezTo>
                  <a:cubicBezTo>
                    <a:pt x="27" y="580"/>
                    <a:pt x="21" y="586"/>
                    <a:pt x="13" y="58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4EA8D5B5-EEAD-E149-AC81-FCF818416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175" y="2117726"/>
              <a:ext cx="650875" cy="263525"/>
            </a:xfrm>
            <a:custGeom>
              <a:avLst/>
              <a:gdLst>
                <a:gd name="T0" fmla="*/ 285 w 338"/>
                <a:gd name="T1" fmla="*/ 112 h 137"/>
                <a:gd name="T2" fmla="*/ 233 w 338"/>
                <a:gd name="T3" fmla="*/ 0 h 137"/>
                <a:gd name="T4" fmla="*/ 169 w 338"/>
                <a:gd name="T5" fmla="*/ 12 h 137"/>
                <a:gd name="T6" fmla="*/ 105 w 338"/>
                <a:gd name="T7" fmla="*/ 0 h 137"/>
                <a:gd name="T8" fmla="*/ 53 w 338"/>
                <a:gd name="T9" fmla="*/ 112 h 137"/>
                <a:gd name="T10" fmla="*/ 0 w 338"/>
                <a:gd name="T11" fmla="*/ 128 h 137"/>
                <a:gd name="T12" fmla="*/ 169 w 338"/>
                <a:gd name="T13" fmla="*/ 136 h 137"/>
                <a:gd name="T14" fmla="*/ 338 w 338"/>
                <a:gd name="T15" fmla="*/ 128 h 137"/>
                <a:gd name="T16" fmla="*/ 285 w 338"/>
                <a:gd name="T17" fmla="*/ 11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137">
                  <a:moveTo>
                    <a:pt x="285" y="112"/>
                  </a:moveTo>
                  <a:cubicBezTo>
                    <a:pt x="284" y="71"/>
                    <a:pt x="276" y="0"/>
                    <a:pt x="233" y="0"/>
                  </a:cubicBezTo>
                  <a:cubicBezTo>
                    <a:pt x="187" y="0"/>
                    <a:pt x="194" y="12"/>
                    <a:pt x="169" y="12"/>
                  </a:cubicBezTo>
                  <a:cubicBezTo>
                    <a:pt x="143" y="12"/>
                    <a:pt x="151" y="0"/>
                    <a:pt x="105" y="0"/>
                  </a:cubicBezTo>
                  <a:cubicBezTo>
                    <a:pt x="62" y="0"/>
                    <a:pt x="54" y="71"/>
                    <a:pt x="53" y="112"/>
                  </a:cubicBezTo>
                  <a:cubicBezTo>
                    <a:pt x="20" y="117"/>
                    <a:pt x="0" y="124"/>
                    <a:pt x="0" y="128"/>
                  </a:cubicBezTo>
                  <a:cubicBezTo>
                    <a:pt x="0" y="137"/>
                    <a:pt x="75" y="136"/>
                    <a:pt x="169" y="136"/>
                  </a:cubicBezTo>
                  <a:cubicBezTo>
                    <a:pt x="262" y="136"/>
                    <a:pt x="338" y="137"/>
                    <a:pt x="338" y="128"/>
                  </a:cubicBezTo>
                  <a:cubicBezTo>
                    <a:pt x="338" y="124"/>
                    <a:pt x="318" y="117"/>
                    <a:pt x="285" y="11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uFillTx/>
                <a:latin typeface="Roboto Regular" charset="0"/>
              </a:endParaRPr>
            </a:p>
          </p:txBody>
        </p:sp>
      </p:grpSp>
      <p:sp>
        <p:nvSpPr>
          <p:cNvPr id="52" name="Rectangle 40">
            <a:extLst>
              <a:ext uri="{FF2B5EF4-FFF2-40B4-BE49-F238E27FC236}">
                <a16:creationId xmlns:a16="http://schemas.microsoft.com/office/drawing/2014/main" id="{80B62105-F049-F04A-98DE-804EBB6E7D18}"/>
              </a:ext>
            </a:extLst>
          </p:cNvPr>
          <p:cNvSpPr>
            <a:spLocks/>
          </p:cNvSpPr>
          <p:nvPr/>
        </p:nvSpPr>
        <p:spPr>
          <a:xfrm>
            <a:off x="7785101" y="5147157"/>
            <a:ext cx="3745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Roboto Regular" charset="0"/>
              </a:rPr>
              <a:t>Люди с ослабленным иммунитетом, старики</a:t>
            </a:r>
          </a:p>
          <a:p>
            <a:pPr algn="ctr"/>
            <a:r>
              <a:rPr lang="ru-RU" sz="1600" b="1" dirty="0">
                <a:uFillTx/>
                <a:latin typeface="Roboto Regular" charset="0"/>
              </a:rPr>
              <a:t>Самая высокая смертность</a:t>
            </a:r>
            <a:endParaRPr lang="en-US" sz="1600" b="1" dirty="0">
              <a:uFillTx/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6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5582444" y="5103727"/>
            <a:ext cx="1027113" cy="10239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Roboto Regular" charset="0"/>
              </a:rPr>
              <a:t>5</a:t>
            </a:r>
            <a:endParaRPr lang="en-US" sz="3200" dirty="0">
              <a:solidFill>
                <a:srgbClr val="FFFFFF"/>
              </a:solidFill>
              <a:uFillTx/>
              <a:latin typeface="Roboto Regular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601494" y="2305494"/>
            <a:ext cx="989013" cy="1028700"/>
          </a:xfrm>
          <a:custGeom>
            <a:avLst/>
            <a:gdLst>
              <a:gd name="T0" fmla="*/ 561 w 584"/>
              <a:gd name="T1" fmla="*/ 521 h 609"/>
              <a:gd name="T2" fmla="*/ 569 w 584"/>
              <a:gd name="T3" fmla="*/ 460 h 609"/>
              <a:gd name="T4" fmla="*/ 584 w 584"/>
              <a:gd name="T5" fmla="*/ 287 h 609"/>
              <a:gd name="T6" fmla="*/ 584 w 584"/>
              <a:gd name="T7" fmla="*/ 0 h 609"/>
              <a:gd name="T8" fmla="*/ 0 w 584"/>
              <a:gd name="T9" fmla="*/ 8 h 609"/>
              <a:gd name="T10" fmla="*/ 0 w 584"/>
              <a:gd name="T11" fmla="*/ 287 h 609"/>
              <a:gd name="T12" fmla="*/ 14 w 584"/>
              <a:gd name="T13" fmla="*/ 460 h 609"/>
              <a:gd name="T14" fmla="*/ 28 w 584"/>
              <a:gd name="T15" fmla="*/ 562 h 609"/>
              <a:gd name="T16" fmla="*/ 561 w 584"/>
              <a:gd name="T17" fmla="*/ 521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4" h="609">
                <a:moveTo>
                  <a:pt x="561" y="521"/>
                </a:moveTo>
                <a:cubicBezTo>
                  <a:pt x="569" y="460"/>
                  <a:pt x="569" y="460"/>
                  <a:pt x="569" y="460"/>
                </a:cubicBezTo>
                <a:cubicBezTo>
                  <a:pt x="576" y="401"/>
                  <a:pt x="584" y="342"/>
                  <a:pt x="584" y="287"/>
                </a:cubicBezTo>
                <a:cubicBezTo>
                  <a:pt x="584" y="0"/>
                  <a:pt x="584" y="0"/>
                  <a:pt x="584" y="0"/>
                </a:cubicBezTo>
                <a:cubicBezTo>
                  <a:pt x="333" y="110"/>
                  <a:pt x="135" y="77"/>
                  <a:pt x="0" y="8"/>
                </a:cubicBezTo>
                <a:cubicBezTo>
                  <a:pt x="0" y="287"/>
                  <a:pt x="0" y="287"/>
                  <a:pt x="0" y="287"/>
                </a:cubicBezTo>
                <a:cubicBezTo>
                  <a:pt x="0" y="342"/>
                  <a:pt x="7" y="401"/>
                  <a:pt x="14" y="460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163" y="605"/>
                  <a:pt x="339" y="609"/>
                  <a:pt x="561" y="5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Roboto Regular" charset="0"/>
              </a:rPr>
              <a:t>2</a:t>
            </a:r>
            <a:endParaRPr lang="en-US" sz="3200" dirty="0">
              <a:solidFill>
                <a:srgbClr val="FFFFFF"/>
              </a:solidFill>
              <a:uFillTx/>
              <a:latin typeface="Roboto Regular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5601494" y="1590676"/>
            <a:ext cx="989013" cy="908050"/>
          </a:xfrm>
          <a:custGeom>
            <a:avLst/>
            <a:gdLst>
              <a:gd name="T0" fmla="*/ 584 w 584"/>
              <a:gd name="T1" fmla="*/ 427 h 537"/>
              <a:gd name="T2" fmla="*/ 584 w 584"/>
              <a:gd name="T3" fmla="*/ 285 h 537"/>
              <a:gd name="T4" fmla="*/ 292 w 584"/>
              <a:gd name="T5" fmla="*/ 0 h 537"/>
              <a:gd name="T6" fmla="*/ 0 w 584"/>
              <a:gd name="T7" fmla="*/ 285 h 537"/>
              <a:gd name="T8" fmla="*/ 0 w 584"/>
              <a:gd name="T9" fmla="*/ 435 h 537"/>
              <a:gd name="T10" fmla="*/ 584 w 584"/>
              <a:gd name="T11" fmla="*/ 42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" h="537">
                <a:moveTo>
                  <a:pt x="584" y="427"/>
                </a:moveTo>
                <a:cubicBezTo>
                  <a:pt x="584" y="285"/>
                  <a:pt x="584" y="285"/>
                  <a:pt x="584" y="285"/>
                </a:cubicBezTo>
                <a:cubicBezTo>
                  <a:pt x="584" y="96"/>
                  <a:pt x="476" y="0"/>
                  <a:pt x="292" y="0"/>
                </a:cubicBezTo>
                <a:cubicBezTo>
                  <a:pt x="107" y="0"/>
                  <a:pt x="0" y="96"/>
                  <a:pt x="0" y="285"/>
                </a:cubicBezTo>
                <a:cubicBezTo>
                  <a:pt x="0" y="435"/>
                  <a:pt x="0" y="435"/>
                  <a:pt x="0" y="435"/>
                </a:cubicBezTo>
                <a:cubicBezTo>
                  <a:pt x="135" y="504"/>
                  <a:pt x="333" y="537"/>
                  <a:pt x="584" y="4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Roboto Regular" charset="0"/>
              </a:rPr>
              <a:t>1</a:t>
            </a:r>
            <a:endParaRPr lang="en-US" sz="3200" dirty="0">
              <a:solidFill>
                <a:srgbClr val="FFFFFF"/>
              </a:solidFill>
              <a:uFillTx/>
              <a:latin typeface="Roboto Regular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5649119" y="3184969"/>
            <a:ext cx="903288" cy="942975"/>
          </a:xfrm>
          <a:custGeom>
            <a:avLst/>
            <a:gdLst>
              <a:gd name="T0" fmla="*/ 0 w 533"/>
              <a:gd name="T1" fmla="*/ 41 h 558"/>
              <a:gd name="T2" fmla="*/ 58 w 533"/>
              <a:gd name="T3" fmla="*/ 482 h 558"/>
              <a:gd name="T4" fmla="*/ 465 w 533"/>
              <a:gd name="T5" fmla="*/ 513 h 558"/>
              <a:gd name="T6" fmla="*/ 533 w 533"/>
              <a:gd name="T7" fmla="*/ 0 h 558"/>
              <a:gd name="T8" fmla="*/ 0 w 533"/>
              <a:gd name="T9" fmla="*/ 41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3" h="558">
                <a:moveTo>
                  <a:pt x="0" y="41"/>
                </a:moveTo>
                <a:cubicBezTo>
                  <a:pt x="58" y="482"/>
                  <a:pt x="58" y="482"/>
                  <a:pt x="58" y="482"/>
                </a:cubicBezTo>
                <a:cubicBezTo>
                  <a:pt x="159" y="529"/>
                  <a:pt x="299" y="558"/>
                  <a:pt x="465" y="513"/>
                </a:cubicBezTo>
                <a:cubicBezTo>
                  <a:pt x="533" y="0"/>
                  <a:pt x="533" y="0"/>
                  <a:pt x="533" y="0"/>
                </a:cubicBezTo>
                <a:cubicBezTo>
                  <a:pt x="311" y="88"/>
                  <a:pt x="135" y="84"/>
                  <a:pt x="0" y="4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Roboto Regular" charset="0"/>
              </a:rPr>
              <a:t>3</a:t>
            </a:r>
            <a:endParaRPr lang="en-US" sz="3200" dirty="0">
              <a:solidFill>
                <a:srgbClr val="FFFFFF"/>
              </a:solidFill>
              <a:uFillTx/>
              <a:latin typeface="Roboto Regular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5747544" y="3999356"/>
            <a:ext cx="688975" cy="776288"/>
          </a:xfrm>
          <a:custGeom>
            <a:avLst/>
            <a:gdLst>
              <a:gd name="T0" fmla="*/ 0 w 407"/>
              <a:gd name="T1" fmla="*/ 0 h 459"/>
              <a:gd name="T2" fmla="*/ 43 w 407"/>
              <a:gd name="T3" fmla="*/ 322 h 459"/>
              <a:gd name="T4" fmla="*/ 206 w 407"/>
              <a:gd name="T5" fmla="*/ 459 h 459"/>
              <a:gd name="T6" fmla="*/ 368 w 407"/>
              <a:gd name="T7" fmla="*/ 322 h 459"/>
              <a:gd name="T8" fmla="*/ 407 w 407"/>
              <a:gd name="T9" fmla="*/ 31 h 459"/>
              <a:gd name="T10" fmla="*/ 0 w 407"/>
              <a:gd name="T11" fmla="*/ 0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7" h="459">
                <a:moveTo>
                  <a:pt x="0" y="0"/>
                </a:moveTo>
                <a:cubicBezTo>
                  <a:pt x="43" y="322"/>
                  <a:pt x="43" y="322"/>
                  <a:pt x="43" y="322"/>
                </a:cubicBezTo>
                <a:cubicBezTo>
                  <a:pt x="58" y="429"/>
                  <a:pt x="110" y="459"/>
                  <a:pt x="206" y="459"/>
                </a:cubicBezTo>
                <a:cubicBezTo>
                  <a:pt x="302" y="459"/>
                  <a:pt x="353" y="429"/>
                  <a:pt x="368" y="322"/>
                </a:cubicBezTo>
                <a:cubicBezTo>
                  <a:pt x="407" y="31"/>
                  <a:pt x="407" y="31"/>
                  <a:pt x="407" y="31"/>
                </a:cubicBezTo>
                <a:cubicBezTo>
                  <a:pt x="241" y="76"/>
                  <a:pt x="101" y="47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Roboto Regular" charset="0"/>
              </a:rPr>
              <a:t>4</a:t>
            </a:r>
            <a:endParaRPr lang="en-US" sz="3200" dirty="0">
              <a:solidFill>
                <a:srgbClr val="FFFFFF"/>
              </a:solidFill>
              <a:uFillTx/>
              <a:latin typeface="Roboto Regular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>
          <a:xfrm flipH="1">
            <a:off x="2525842" y="1595592"/>
            <a:ext cx="3056602" cy="12496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accent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848834" y="1271096"/>
            <a:ext cx="3883870" cy="1623521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Чистота</a:t>
            </a:r>
            <a:endParaRPr lang="en-US" sz="2000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Поддерживайте чистоту рук, оборудования и поверхностей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Обязательно, как можно чаще, мойте руки с помощью дезинфицирующих средств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Очищайте свои гаджеты </a:t>
            </a:r>
            <a:endParaRPr lang="en-US" sz="1200" dirty="0">
              <a:uFillTx/>
              <a:latin typeface="Roboto Regular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>
          <a:xfrm>
            <a:off x="6539810" y="2035306"/>
            <a:ext cx="3260572" cy="474695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accent2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7195945" y="1678921"/>
            <a:ext cx="4142156" cy="1789721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Еда</a:t>
            </a:r>
            <a:endParaRPr lang="en-US" sz="2000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Тщательно вымойте руки, посуду и все поверхности, с которыми будете соприкасаться вы, ваши приборы и еда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Не ешьте еду из общих упаковок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Старайтесь питаться здоровой пищей и вести здоровый образ жизни</a:t>
            </a:r>
            <a:endParaRPr lang="en-US" sz="1200" dirty="0">
              <a:uFillTx/>
              <a:latin typeface="Roboto Regular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>
          <a:xfrm flipH="1">
            <a:off x="2648312" y="3498314"/>
            <a:ext cx="3056602" cy="12496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accent3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409074" y="3125690"/>
            <a:ext cx="4446099" cy="1623521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Осторожность</a:t>
            </a:r>
            <a:endParaRPr lang="en-US" sz="2000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Старайтесь избежать рукопожатия и поцелуи в щеки</a:t>
            </a:r>
            <a:endParaRPr lang="ru-RU" sz="1400" dirty="0">
              <a:latin typeface="Roboto Regular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Не соприкаса</a:t>
            </a:r>
            <a:r>
              <a:rPr lang="ru-RU" sz="1200" dirty="0">
                <a:latin typeface="Roboto Regular" charset="0"/>
              </a:rPr>
              <a:t>йтесь с поверхностями в общественных местах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На работе постоянно очищайте места, с которыми вы соприкасаетесь</a:t>
            </a:r>
            <a:r>
              <a:rPr lang="en-US" sz="1200" dirty="0">
                <a:uFillTx/>
                <a:latin typeface="Roboto Regular" charset="0"/>
              </a:rPr>
              <a:t> </a:t>
            </a:r>
          </a:p>
        </p:txBody>
      </p:sp>
      <p:sp>
        <p:nvSpPr>
          <p:cNvPr id="18" name="Freeform 17"/>
          <p:cNvSpPr>
            <a:spLocks/>
          </p:cNvSpPr>
          <p:nvPr/>
        </p:nvSpPr>
        <p:spPr>
          <a:xfrm>
            <a:off x="6375686" y="4484329"/>
            <a:ext cx="3424696" cy="26625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accent4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19" name="TextBox 18"/>
          <p:cNvSpPr txBox="1">
            <a:spLocks/>
          </p:cNvSpPr>
          <p:nvPr/>
        </p:nvSpPr>
        <p:spPr>
          <a:xfrm>
            <a:off x="7195945" y="4127944"/>
            <a:ext cx="4142156" cy="2096984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Соприкосновения</a:t>
            </a:r>
            <a:endParaRPr lang="en-US" sz="2000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Не касайтесь лица не продезинфицированными руками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По возможности не касайтесь рта, носа и глаз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latin typeface="Roboto Regular" charset="0"/>
              </a:rPr>
              <a:t>Максимально сократите контакт с людьми. Старайтесь держаться от людей на расстоянии одного метра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Пользуйтесь только своими средствами гигиены</a:t>
            </a:r>
          </a:p>
        </p:txBody>
      </p:sp>
      <p:sp>
        <p:nvSpPr>
          <p:cNvPr id="20" name="Freeform 19"/>
          <p:cNvSpPr>
            <a:spLocks/>
          </p:cNvSpPr>
          <p:nvPr/>
        </p:nvSpPr>
        <p:spPr>
          <a:xfrm flipH="1">
            <a:off x="2620750" y="5501011"/>
            <a:ext cx="3084164" cy="444886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accent5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21" name="TextBox 20"/>
          <p:cNvSpPr txBox="1">
            <a:spLocks/>
          </p:cNvSpPr>
          <p:nvPr/>
        </p:nvSpPr>
        <p:spPr>
          <a:xfrm>
            <a:off x="1155034" y="5140419"/>
            <a:ext cx="3841022" cy="1316258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2000" dirty="0">
                <a:solidFill>
                  <a:schemeClr val="accent1"/>
                </a:solidFill>
                <a:uFillTx/>
                <a:latin typeface="Roboto Regular" charset="0"/>
              </a:rPr>
              <a:t>Средства защиты</a:t>
            </a:r>
            <a:endParaRPr lang="en-US" sz="2000" dirty="0">
              <a:solidFill>
                <a:schemeClr val="accent1"/>
              </a:solidFill>
              <a:uFillTx/>
              <a:latin typeface="Roboto Regular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Носите маски</a:t>
            </a:r>
            <a:r>
              <a:rPr lang="ru-RU" sz="1200" dirty="0">
                <a:latin typeface="Roboto Regular" charset="0"/>
              </a:rPr>
              <a:t> и платки. Регулярно меняйте их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ru-RU" sz="1200" dirty="0">
                <a:uFillTx/>
                <a:latin typeface="Roboto Regular" charset="0"/>
              </a:rPr>
              <a:t>Всегда носите с собой дез</a:t>
            </a:r>
            <a:r>
              <a:rPr lang="ru-RU" sz="1200" dirty="0">
                <a:latin typeface="Roboto Regular" charset="0"/>
              </a:rPr>
              <a:t>инфицирующее с</a:t>
            </a:r>
            <a:r>
              <a:rPr lang="ru-RU" sz="1200" dirty="0">
                <a:uFillTx/>
                <a:latin typeface="Roboto Regular" charset="0"/>
              </a:rPr>
              <a:t>редство, чтобы всегда можно было очистить руки и поверхности</a:t>
            </a:r>
            <a:endParaRPr lang="en-US" sz="1200" dirty="0">
              <a:uFillTx/>
              <a:latin typeface="Roboto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uFillTx/>
              </a:rPr>
              <a:t>Как себя защитить</a:t>
            </a:r>
            <a:endParaRPr lang="en-US" dirty="0">
              <a:solidFill>
                <a:schemeClr val="accent1"/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975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uFillTx/>
              </a:rPr>
              <a:t>Что делать если заболел</a:t>
            </a:r>
            <a:endParaRPr lang="en-US" dirty="0">
              <a:solidFill>
                <a:schemeClr val="accent1"/>
              </a:solidFill>
              <a:uFillTx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04184" y="3031103"/>
            <a:ext cx="1402968" cy="3329985"/>
            <a:chOff x="7104184" y="3031103"/>
            <a:chExt cx="1402968" cy="3329985"/>
          </a:xfrm>
        </p:grpSpPr>
        <p:sp>
          <p:nvSpPr>
            <p:cNvPr id="5" name="Freeform 56"/>
            <p:cNvSpPr>
              <a:spLocks/>
            </p:cNvSpPr>
            <p:nvPr/>
          </p:nvSpPr>
          <p:spPr bwMode="auto">
            <a:xfrm>
              <a:off x="7719014" y="3495320"/>
              <a:ext cx="788138" cy="2865768"/>
            </a:xfrm>
            <a:custGeom>
              <a:avLst/>
              <a:gdLst>
                <a:gd name="T0" fmla="*/ 151 w 161"/>
                <a:gd name="T1" fmla="*/ 532 h 586"/>
                <a:gd name="T2" fmla="*/ 100 w 161"/>
                <a:gd name="T3" fmla="*/ 436 h 586"/>
                <a:gd name="T4" fmla="*/ 114 w 161"/>
                <a:gd name="T5" fmla="*/ 334 h 586"/>
                <a:gd name="T6" fmla="*/ 146 w 161"/>
                <a:gd name="T7" fmla="*/ 282 h 586"/>
                <a:gd name="T8" fmla="*/ 146 w 161"/>
                <a:gd name="T9" fmla="*/ 59 h 586"/>
                <a:gd name="T10" fmla="*/ 87 w 161"/>
                <a:gd name="T11" fmla="*/ 0 h 586"/>
                <a:gd name="T12" fmla="*/ 57 w 161"/>
                <a:gd name="T13" fmla="*/ 0 h 586"/>
                <a:gd name="T14" fmla="*/ 0 w 161"/>
                <a:gd name="T15" fmla="*/ 46 h 586"/>
                <a:gd name="T16" fmla="*/ 61 w 161"/>
                <a:gd name="T17" fmla="*/ 36 h 586"/>
                <a:gd name="T18" fmla="*/ 68 w 161"/>
                <a:gd name="T19" fmla="*/ 34 h 586"/>
                <a:gd name="T20" fmla="*/ 105 w 161"/>
                <a:gd name="T21" fmla="*/ 67 h 586"/>
                <a:gd name="T22" fmla="*/ 98 w 161"/>
                <a:gd name="T23" fmla="*/ 95 h 586"/>
                <a:gd name="T24" fmla="*/ 74 w 161"/>
                <a:gd name="T25" fmla="*/ 112 h 586"/>
                <a:gd name="T26" fmla="*/ 0 w 161"/>
                <a:gd name="T27" fmla="*/ 124 h 586"/>
                <a:gd name="T28" fmla="*/ 0 w 161"/>
                <a:gd name="T29" fmla="*/ 282 h 586"/>
                <a:gd name="T30" fmla="*/ 40 w 161"/>
                <a:gd name="T31" fmla="*/ 339 h 586"/>
                <a:gd name="T32" fmla="*/ 27 w 161"/>
                <a:gd name="T33" fmla="*/ 439 h 586"/>
                <a:gd name="T34" fmla="*/ 27 w 161"/>
                <a:gd name="T35" fmla="*/ 443 h 586"/>
                <a:gd name="T36" fmla="*/ 31 w 161"/>
                <a:gd name="T37" fmla="*/ 457 h 586"/>
                <a:gd name="T38" fmla="*/ 89 w 161"/>
                <a:gd name="T39" fmla="*/ 567 h 586"/>
                <a:gd name="T40" fmla="*/ 132 w 161"/>
                <a:gd name="T41" fmla="*/ 580 h 586"/>
                <a:gd name="T42" fmla="*/ 138 w 161"/>
                <a:gd name="T43" fmla="*/ 575 h 586"/>
                <a:gd name="T44" fmla="*/ 151 w 161"/>
                <a:gd name="T45" fmla="*/ 532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586">
                  <a:moveTo>
                    <a:pt x="151" y="532"/>
                  </a:moveTo>
                  <a:cubicBezTo>
                    <a:pt x="100" y="436"/>
                    <a:pt x="100" y="436"/>
                    <a:pt x="100" y="436"/>
                  </a:cubicBezTo>
                  <a:cubicBezTo>
                    <a:pt x="114" y="334"/>
                    <a:pt x="114" y="334"/>
                    <a:pt x="114" y="334"/>
                  </a:cubicBezTo>
                  <a:cubicBezTo>
                    <a:pt x="134" y="324"/>
                    <a:pt x="146" y="303"/>
                    <a:pt x="146" y="282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46" y="25"/>
                    <a:pt x="120" y="0"/>
                    <a:pt x="8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30" y="0"/>
                    <a:pt x="6" y="19"/>
                    <a:pt x="0" y="4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4"/>
                    <a:pt x="66" y="34"/>
                    <a:pt x="68" y="34"/>
                  </a:cubicBezTo>
                  <a:cubicBezTo>
                    <a:pt x="85" y="34"/>
                    <a:pt x="102" y="49"/>
                    <a:pt x="105" y="67"/>
                  </a:cubicBezTo>
                  <a:cubicBezTo>
                    <a:pt x="107" y="77"/>
                    <a:pt x="103" y="88"/>
                    <a:pt x="98" y="95"/>
                  </a:cubicBezTo>
                  <a:cubicBezTo>
                    <a:pt x="92" y="106"/>
                    <a:pt x="84" y="110"/>
                    <a:pt x="74" y="11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309"/>
                    <a:pt x="15" y="330"/>
                    <a:pt x="40" y="339"/>
                  </a:cubicBezTo>
                  <a:cubicBezTo>
                    <a:pt x="27" y="439"/>
                    <a:pt x="27" y="439"/>
                    <a:pt x="27" y="439"/>
                  </a:cubicBezTo>
                  <a:cubicBezTo>
                    <a:pt x="27" y="439"/>
                    <a:pt x="27" y="441"/>
                    <a:pt x="27" y="443"/>
                  </a:cubicBezTo>
                  <a:cubicBezTo>
                    <a:pt x="27" y="447"/>
                    <a:pt x="30" y="452"/>
                    <a:pt x="31" y="457"/>
                  </a:cubicBezTo>
                  <a:cubicBezTo>
                    <a:pt x="89" y="567"/>
                    <a:pt x="89" y="567"/>
                    <a:pt x="89" y="567"/>
                  </a:cubicBezTo>
                  <a:cubicBezTo>
                    <a:pt x="96" y="582"/>
                    <a:pt x="116" y="586"/>
                    <a:pt x="132" y="580"/>
                  </a:cubicBezTo>
                  <a:cubicBezTo>
                    <a:pt x="138" y="575"/>
                    <a:pt x="138" y="575"/>
                    <a:pt x="138" y="575"/>
                  </a:cubicBezTo>
                  <a:cubicBezTo>
                    <a:pt x="155" y="567"/>
                    <a:pt x="161" y="549"/>
                    <a:pt x="151" y="5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6" name="Freeform 57"/>
            <p:cNvSpPr>
              <a:spLocks/>
            </p:cNvSpPr>
            <p:nvPr/>
          </p:nvSpPr>
          <p:spPr bwMode="auto">
            <a:xfrm>
              <a:off x="7211470" y="3289001"/>
              <a:ext cx="977951" cy="817022"/>
            </a:xfrm>
            <a:custGeom>
              <a:avLst/>
              <a:gdLst>
                <a:gd name="T0" fmla="*/ 56 w 200"/>
                <a:gd name="T1" fmla="*/ 29 h 167"/>
                <a:gd name="T2" fmla="*/ 30 w 200"/>
                <a:gd name="T3" fmla="*/ 2 h 167"/>
                <a:gd name="T4" fmla="*/ 1 w 200"/>
                <a:gd name="T5" fmla="*/ 29 h 167"/>
                <a:gd name="T6" fmla="*/ 2 w 200"/>
                <a:gd name="T7" fmla="*/ 138 h 167"/>
                <a:gd name="T8" fmla="*/ 31 w 200"/>
                <a:gd name="T9" fmla="*/ 167 h 167"/>
                <a:gd name="T10" fmla="*/ 31 w 200"/>
                <a:gd name="T11" fmla="*/ 167 h 167"/>
                <a:gd name="T12" fmla="*/ 37 w 200"/>
                <a:gd name="T13" fmla="*/ 166 h 167"/>
                <a:gd name="T14" fmla="*/ 177 w 200"/>
                <a:gd name="T15" fmla="*/ 144 h 167"/>
                <a:gd name="T16" fmla="*/ 199 w 200"/>
                <a:gd name="T17" fmla="*/ 110 h 167"/>
                <a:gd name="T18" fmla="*/ 166 w 200"/>
                <a:gd name="T19" fmla="*/ 88 h 167"/>
                <a:gd name="T20" fmla="*/ 59 w 200"/>
                <a:gd name="T21" fmla="*/ 104 h 167"/>
                <a:gd name="T22" fmla="*/ 56 w 200"/>
                <a:gd name="T23" fmla="*/ 2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67">
                  <a:moveTo>
                    <a:pt x="56" y="29"/>
                  </a:moveTo>
                  <a:cubicBezTo>
                    <a:pt x="56" y="13"/>
                    <a:pt x="44" y="0"/>
                    <a:pt x="30" y="2"/>
                  </a:cubicBezTo>
                  <a:cubicBezTo>
                    <a:pt x="13" y="2"/>
                    <a:pt x="0" y="15"/>
                    <a:pt x="1" y="29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2" y="154"/>
                    <a:pt x="15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3" y="167"/>
                    <a:pt x="36" y="167"/>
                    <a:pt x="37" y="166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91" y="140"/>
                    <a:pt x="200" y="126"/>
                    <a:pt x="199" y="110"/>
                  </a:cubicBezTo>
                  <a:cubicBezTo>
                    <a:pt x="196" y="96"/>
                    <a:pt x="180" y="85"/>
                    <a:pt x="166" y="88"/>
                  </a:cubicBezTo>
                  <a:cubicBezTo>
                    <a:pt x="59" y="104"/>
                    <a:pt x="59" y="104"/>
                    <a:pt x="59" y="104"/>
                  </a:cubicBezTo>
                  <a:lnTo>
                    <a:pt x="56" y="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7104184" y="3451993"/>
              <a:ext cx="557061" cy="781948"/>
            </a:xfrm>
            <a:custGeom>
              <a:avLst/>
              <a:gdLst>
                <a:gd name="T0" fmla="*/ 114 w 114"/>
                <a:gd name="T1" fmla="*/ 134 h 160"/>
                <a:gd name="T2" fmla="*/ 60 w 114"/>
                <a:gd name="T3" fmla="*/ 144 h 160"/>
                <a:gd name="T4" fmla="*/ 55 w 114"/>
                <a:gd name="T5" fmla="*/ 144 h 160"/>
                <a:gd name="T6" fmla="*/ 55 w 114"/>
                <a:gd name="T7" fmla="*/ 144 h 160"/>
                <a:gd name="T8" fmla="*/ 53 w 114"/>
                <a:gd name="T9" fmla="*/ 144 h 160"/>
                <a:gd name="T10" fmla="*/ 53 w 114"/>
                <a:gd name="T11" fmla="*/ 144 h 160"/>
                <a:gd name="T12" fmla="*/ 14 w 114"/>
                <a:gd name="T13" fmla="*/ 105 h 160"/>
                <a:gd name="T14" fmla="*/ 11 w 114"/>
                <a:gd name="T15" fmla="*/ 0 h 160"/>
                <a:gd name="T16" fmla="*/ 0 w 114"/>
                <a:gd name="T17" fmla="*/ 24 h 160"/>
                <a:gd name="T18" fmla="*/ 1 w 114"/>
                <a:gd name="T19" fmla="*/ 133 h 160"/>
                <a:gd name="T20" fmla="*/ 31 w 114"/>
                <a:gd name="T21" fmla="*/ 160 h 160"/>
                <a:gd name="T22" fmla="*/ 31 w 114"/>
                <a:gd name="T23" fmla="*/ 160 h 160"/>
                <a:gd name="T24" fmla="*/ 37 w 114"/>
                <a:gd name="T25" fmla="*/ 159 h 160"/>
                <a:gd name="T26" fmla="*/ 114 w 114"/>
                <a:gd name="T27" fmla="*/ 147 h 160"/>
                <a:gd name="T28" fmla="*/ 114 w 114"/>
                <a:gd name="T29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60">
                  <a:moveTo>
                    <a:pt x="114" y="134"/>
                  </a:moveTo>
                  <a:cubicBezTo>
                    <a:pt x="60" y="144"/>
                    <a:pt x="60" y="144"/>
                    <a:pt x="60" y="144"/>
                  </a:cubicBezTo>
                  <a:cubicBezTo>
                    <a:pt x="59" y="144"/>
                    <a:pt x="58" y="144"/>
                    <a:pt x="55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31" y="144"/>
                    <a:pt x="14" y="127"/>
                    <a:pt x="14" y="10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4"/>
                    <a:pt x="0" y="14"/>
                    <a:pt x="0" y="24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3" y="147"/>
                    <a:pt x="14" y="160"/>
                    <a:pt x="31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3" y="160"/>
                    <a:pt x="37" y="160"/>
                    <a:pt x="37" y="159"/>
                  </a:cubicBezTo>
                  <a:cubicBezTo>
                    <a:pt x="114" y="147"/>
                    <a:pt x="114" y="147"/>
                    <a:pt x="114" y="147"/>
                  </a:cubicBezTo>
                  <a:lnTo>
                    <a:pt x="114" y="1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8" name="Freeform 59"/>
            <p:cNvSpPr>
              <a:spLocks/>
            </p:cNvSpPr>
            <p:nvPr/>
          </p:nvSpPr>
          <p:spPr bwMode="auto">
            <a:xfrm>
              <a:off x="7539517" y="5154123"/>
              <a:ext cx="342489" cy="1196649"/>
            </a:xfrm>
            <a:custGeom>
              <a:avLst/>
              <a:gdLst>
                <a:gd name="T0" fmla="*/ 54 w 70"/>
                <a:gd name="T1" fmla="*/ 107 h 245"/>
                <a:gd name="T2" fmla="*/ 54 w 70"/>
                <a:gd name="T3" fmla="*/ 106 h 245"/>
                <a:gd name="T4" fmla="*/ 54 w 70"/>
                <a:gd name="T5" fmla="*/ 104 h 245"/>
                <a:gd name="T6" fmla="*/ 54 w 70"/>
                <a:gd name="T7" fmla="*/ 98 h 245"/>
                <a:gd name="T8" fmla="*/ 67 w 70"/>
                <a:gd name="T9" fmla="*/ 6 h 245"/>
                <a:gd name="T10" fmla="*/ 56 w 70"/>
                <a:gd name="T11" fmla="*/ 0 h 245"/>
                <a:gd name="T12" fmla="*/ 5 w 70"/>
                <a:gd name="T13" fmla="*/ 70 h 245"/>
                <a:gd name="T14" fmla="*/ 0 w 70"/>
                <a:gd name="T15" fmla="*/ 88 h 245"/>
                <a:gd name="T16" fmla="*/ 0 w 70"/>
                <a:gd name="T17" fmla="*/ 90 h 245"/>
                <a:gd name="T18" fmla="*/ 0 w 70"/>
                <a:gd name="T19" fmla="*/ 212 h 245"/>
                <a:gd name="T20" fmla="*/ 32 w 70"/>
                <a:gd name="T21" fmla="*/ 245 h 245"/>
                <a:gd name="T22" fmla="*/ 40 w 70"/>
                <a:gd name="T23" fmla="*/ 245 h 245"/>
                <a:gd name="T24" fmla="*/ 70 w 70"/>
                <a:gd name="T25" fmla="*/ 212 h 245"/>
                <a:gd name="T26" fmla="*/ 70 w 70"/>
                <a:gd name="T27" fmla="*/ 147 h 245"/>
                <a:gd name="T28" fmla="*/ 59 w 70"/>
                <a:gd name="T29" fmla="*/ 124 h 245"/>
                <a:gd name="T30" fmla="*/ 54 w 70"/>
                <a:gd name="T31" fmla="*/ 10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245">
                  <a:moveTo>
                    <a:pt x="54" y="107"/>
                  </a:moveTo>
                  <a:cubicBezTo>
                    <a:pt x="54" y="106"/>
                    <a:pt x="54" y="106"/>
                    <a:pt x="54" y="106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4" y="102"/>
                    <a:pt x="54" y="100"/>
                    <a:pt x="54" y="98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2" y="4"/>
                    <a:pt x="59" y="3"/>
                    <a:pt x="56" y="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1" y="77"/>
                    <a:pt x="0" y="82"/>
                    <a:pt x="0" y="8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29"/>
                    <a:pt x="13" y="245"/>
                    <a:pt x="32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58" y="245"/>
                    <a:pt x="70" y="229"/>
                    <a:pt x="70" y="212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6" y="118"/>
                    <a:pt x="54" y="112"/>
                    <a:pt x="54" y="10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9" name="Freeform 60"/>
            <p:cNvSpPr>
              <a:spLocks/>
            </p:cNvSpPr>
            <p:nvPr/>
          </p:nvSpPr>
          <p:spPr bwMode="auto">
            <a:xfrm>
              <a:off x="7161954" y="3031103"/>
              <a:ext cx="664346" cy="660220"/>
            </a:xfrm>
            <a:custGeom>
              <a:avLst/>
              <a:gdLst>
                <a:gd name="T0" fmla="*/ 38 w 136"/>
                <a:gd name="T1" fmla="*/ 43 h 135"/>
                <a:gd name="T2" fmla="*/ 40 w 136"/>
                <a:gd name="T3" fmla="*/ 43 h 135"/>
                <a:gd name="T4" fmla="*/ 77 w 136"/>
                <a:gd name="T5" fmla="*/ 81 h 135"/>
                <a:gd name="T6" fmla="*/ 78 w 136"/>
                <a:gd name="T7" fmla="*/ 135 h 135"/>
                <a:gd name="T8" fmla="*/ 136 w 136"/>
                <a:gd name="T9" fmla="*/ 68 h 135"/>
                <a:gd name="T10" fmla="*/ 69 w 136"/>
                <a:gd name="T11" fmla="*/ 0 h 135"/>
                <a:gd name="T12" fmla="*/ 0 w 136"/>
                <a:gd name="T13" fmla="*/ 68 h 135"/>
                <a:gd name="T14" fmla="*/ 0 w 136"/>
                <a:gd name="T15" fmla="*/ 72 h 135"/>
                <a:gd name="T16" fmla="*/ 38 w 136"/>
                <a:gd name="T17" fmla="*/ 4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35">
                  <a:moveTo>
                    <a:pt x="38" y="43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58" y="43"/>
                    <a:pt x="77" y="61"/>
                    <a:pt x="77" y="81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112" y="131"/>
                    <a:pt x="136" y="102"/>
                    <a:pt x="136" y="68"/>
                  </a:cubicBezTo>
                  <a:cubicBezTo>
                    <a:pt x="136" y="30"/>
                    <a:pt x="106" y="0"/>
                    <a:pt x="69" y="0"/>
                  </a:cubicBezTo>
                  <a:cubicBezTo>
                    <a:pt x="32" y="0"/>
                    <a:pt x="0" y="30"/>
                    <a:pt x="0" y="68"/>
                  </a:cubicBezTo>
                  <a:cubicBezTo>
                    <a:pt x="0" y="70"/>
                    <a:pt x="0" y="72"/>
                    <a:pt x="0" y="72"/>
                  </a:cubicBezTo>
                  <a:cubicBezTo>
                    <a:pt x="6" y="57"/>
                    <a:pt x="21" y="44"/>
                    <a:pt x="38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06114" y="2868111"/>
            <a:ext cx="1563897" cy="3488851"/>
            <a:chOff x="3706114" y="2868111"/>
            <a:chExt cx="1563897" cy="3488851"/>
          </a:xfrm>
        </p:grpSpPr>
        <p:sp>
          <p:nvSpPr>
            <p:cNvPr id="10" name="Freeform 61"/>
            <p:cNvSpPr>
              <a:spLocks/>
            </p:cNvSpPr>
            <p:nvPr/>
          </p:nvSpPr>
          <p:spPr bwMode="auto">
            <a:xfrm>
              <a:off x="3706114" y="3637680"/>
              <a:ext cx="792264" cy="1266797"/>
            </a:xfrm>
            <a:custGeom>
              <a:avLst/>
              <a:gdLst>
                <a:gd name="T0" fmla="*/ 150 w 162"/>
                <a:gd name="T1" fmla="*/ 11 h 259"/>
                <a:gd name="T2" fmla="*/ 111 w 162"/>
                <a:gd name="T3" fmla="*/ 11 h 259"/>
                <a:gd name="T4" fmla="*/ 11 w 162"/>
                <a:gd name="T5" fmla="*/ 109 h 259"/>
                <a:gd name="T6" fmla="*/ 4 w 162"/>
                <a:gd name="T7" fmla="*/ 140 h 259"/>
                <a:gd name="T8" fmla="*/ 9 w 162"/>
                <a:gd name="T9" fmla="*/ 150 h 259"/>
                <a:gd name="T10" fmla="*/ 68 w 162"/>
                <a:gd name="T11" fmla="*/ 242 h 259"/>
                <a:gd name="T12" fmla="*/ 107 w 162"/>
                <a:gd name="T13" fmla="*/ 250 h 259"/>
                <a:gd name="T14" fmla="*/ 116 w 162"/>
                <a:gd name="T15" fmla="*/ 210 h 259"/>
                <a:gd name="T16" fmla="*/ 65 w 162"/>
                <a:gd name="T17" fmla="*/ 134 h 259"/>
                <a:gd name="T18" fmla="*/ 150 w 162"/>
                <a:gd name="T19" fmla="*/ 51 h 259"/>
                <a:gd name="T20" fmla="*/ 150 w 162"/>
                <a:gd name="T21" fmla="*/ 1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259">
                  <a:moveTo>
                    <a:pt x="150" y="11"/>
                  </a:moveTo>
                  <a:cubicBezTo>
                    <a:pt x="140" y="0"/>
                    <a:pt x="122" y="0"/>
                    <a:pt x="111" y="11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2" y="118"/>
                    <a:pt x="0" y="128"/>
                    <a:pt x="4" y="140"/>
                  </a:cubicBezTo>
                  <a:cubicBezTo>
                    <a:pt x="4" y="143"/>
                    <a:pt x="6" y="148"/>
                    <a:pt x="9" y="150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78" y="255"/>
                    <a:pt x="95" y="259"/>
                    <a:pt x="107" y="250"/>
                  </a:cubicBezTo>
                  <a:cubicBezTo>
                    <a:pt x="121" y="240"/>
                    <a:pt x="124" y="224"/>
                    <a:pt x="116" y="210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62" y="41"/>
                    <a:pt x="162" y="23"/>
                    <a:pt x="150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1" name="Freeform 62"/>
            <p:cNvSpPr>
              <a:spLocks/>
            </p:cNvSpPr>
            <p:nvPr/>
          </p:nvSpPr>
          <p:spPr bwMode="auto">
            <a:xfrm>
              <a:off x="3990834" y="3470562"/>
              <a:ext cx="781948" cy="2886400"/>
            </a:xfrm>
            <a:custGeom>
              <a:avLst/>
              <a:gdLst>
                <a:gd name="T0" fmla="*/ 103 w 160"/>
                <a:gd name="T1" fmla="*/ 0 h 590"/>
                <a:gd name="T2" fmla="*/ 71 w 160"/>
                <a:gd name="T3" fmla="*/ 0 h 590"/>
                <a:gd name="T4" fmla="*/ 14 w 160"/>
                <a:gd name="T5" fmla="*/ 60 h 590"/>
                <a:gd name="T6" fmla="*/ 14 w 160"/>
                <a:gd name="T7" fmla="*/ 69 h 590"/>
                <a:gd name="T8" fmla="*/ 46 w 160"/>
                <a:gd name="T9" fmla="*/ 37 h 590"/>
                <a:gd name="T10" fmla="*/ 73 w 160"/>
                <a:gd name="T11" fmla="*/ 27 h 590"/>
                <a:gd name="T12" fmla="*/ 101 w 160"/>
                <a:gd name="T13" fmla="*/ 39 h 590"/>
                <a:gd name="T14" fmla="*/ 99 w 160"/>
                <a:gd name="T15" fmla="*/ 94 h 590"/>
                <a:gd name="T16" fmla="*/ 20 w 160"/>
                <a:gd name="T17" fmla="*/ 170 h 590"/>
                <a:gd name="T18" fmla="*/ 66 w 160"/>
                <a:gd name="T19" fmla="*/ 237 h 590"/>
                <a:gd name="T20" fmla="*/ 71 w 160"/>
                <a:gd name="T21" fmla="*/ 267 h 590"/>
                <a:gd name="T22" fmla="*/ 56 w 160"/>
                <a:gd name="T23" fmla="*/ 293 h 590"/>
                <a:gd name="T24" fmla="*/ 35 w 160"/>
                <a:gd name="T25" fmla="*/ 299 h 590"/>
                <a:gd name="T26" fmla="*/ 14 w 160"/>
                <a:gd name="T27" fmla="*/ 293 h 590"/>
                <a:gd name="T28" fmla="*/ 46 w 160"/>
                <a:gd name="T29" fmla="*/ 337 h 590"/>
                <a:gd name="T30" fmla="*/ 59 w 160"/>
                <a:gd name="T31" fmla="*/ 439 h 590"/>
                <a:gd name="T32" fmla="*/ 7 w 160"/>
                <a:gd name="T33" fmla="*/ 536 h 590"/>
                <a:gd name="T34" fmla="*/ 20 w 160"/>
                <a:gd name="T35" fmla="*/ 579 h 590"/>
                <a:gd name="T36" fmla="*/ 29 w 160"/>
                <a:gd name="T37" fmla="*/ 581 h 590"/>
                <a:gd name="T38" fmla="*/ 71 w 160"/>
                <a:gd name="T39" fmla="*/ 571 h 590"/>
                <a:gd name="T40" fmla="*/ 127 w 160"/>
                <a:gd name="T41" fmla="*/ 461 h 590"/>
                <a:gd name="T42" fmla="*/ 132 w 160"/>
                <a:gd name="T43" fmla="*/ 444 h 590"/>
                <a:gd name="T44" fmla="*/ 132 w 160"/>
                <a:gd name="T45" fmla="*/ 441 h 590"/>
                <a:gd name="T46" fmla="*/ 118 w 160"/>
                <a:gd name="T47" fmla="*/ 340 h 590"/>
                <a:gd name="T48" fmla="*/ 160 w 160"/>
                <a:gd name="T49" fmla="*/ 284 h 590"/>
                <a:gd name="T50" fmla="*/ 160 w 160"/>
                <a:gd name="T51" fmla="*/ 60 h 590"/>
                <a:gd name="T52" fmla="*/ 103 w 160"/>
                <a:gd name="T53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0" h="590">
                  <a:moveTo>
                    <a:pt x="103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40" y="0"/>
                    <a:pt x="14" y="27"/>
                    <a:pt x="14" y="6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53" y="30"/>
                    <a:pt x="63" y="27"/>
                    <a:pt x="73" y="27"/>
                  </a:cubicBezTo>
                  <a:cubicBezTo>
                    <a:pt x="82" y="27"/>
                    <a:pt x="92" y="30"/>
                    <a:pt x="101" y="39"/>
                  </a:cubicBezTo>
                  <a:cubicBezTo>
                    <a:pt x="116" y="54"/>
                    <a:pt x="114" y="79"/>
                    <a:pt x="99" y="94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71" y="247"/>
                    <a:pt x="74" y="258"/>
                    <a:pt x="71" y="267"/>
                  </a:cubicBezTo>
                  <a:cubicBezTo>
                    <a:pt x="69" y="278"/>
                    <a:pt x="64" y="285"/>
                    <a:pt x="56" y="293"/>
                  </a:cubicBezTo>
                  <a:cubicBezTo>
                    <a:pt x="49" y="295"/>
                    <a:pt x="41" y="299"/>
                    <a:pt x="35" y="299"/>
                  </a:cubicBezTo>
                  <a:cubicBezTo>
                    <a:pt x="26" y="299"/>
                    <a:pt x="20" y="298"/>
                    <a:pt x="14" y="293"/>
                  </a:cubicBezTo>
                  <a:cubicBezTo>
                    <a:pt x="16" y="311"/>
                    <a:pt x="29" y="329"/>
                    <a:pt x="46" y="337"/>
                  </a:cubicBezTo>
                  <a:cubicBezTo>
                    <a:pt x="59" y="439"/>
                    <a:pt x="59" y="439"/>
                    <a:pt x="59" y="439"/>
                  </a:cubicBezTo>
                  <a:cubicBezTo>
                    <a:pt x="7" y="536"/>
                    <a:pt x="7" y="536"/>
                    <a:pt x="7" y="536"/>
                  </a:cubicBezTo>
                  <a:cubicBezTo>
                    <a:pt x="0" y="551"/>
                    <a:pt x="5" y="571"/>
                    <a:pt x="20" y="579"/>
                  </a:cubicBezTo>
                  <a:cubicBezTo>
                    <a:pt x="29" y="581"/>
                    <a:pt x="29" y="581"/>
                    <a:pt x="29" y="581"/>
                  </a:cubicBezTo>
                  <a:cubicBezTo>
                    <a:pt x="43" y="590"/>
                    <a:pt x="63" y="585"/>
                    <a:pt x="71" y="571"/>
                  </a:cubicBezTo>
                  <a:cubicBezTo>
                    <a:pt x="127" y="461"/>
                    <a:pt x="127" y="461"/>
                    <a:pt x="127" y="461"/>
                  </a:cubicBezTo>
                  <a:cubicBezTo>
                    <a:pt x="130" y="456"/>
                    <a:pt x="132" y="451"/>
                    <a:pt x="132" y="444"/>
                  </a:cubicBezTo>
                  <a:cubicBezTo>
                    <a:pt x="132" y="444"/>
                    <a:pt x="132" y="442"/>
                    <a:pt x="132" y="441"/>
                  </a:cubicBezTo>
                  <a:cubicBezTo>
                    <a:pt x="118" y="340"/>
                    <a:pt x="118" y="340"/>
                    <a:pt x="118" y="340"/>
                  </a:cubicBezTo>
                  <a:cubicBezTo>
                    <a:pt x="142" y="333"/>
                    <a:pt x="160" y="310"/>
                    <a:pt x="160" y="284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27"/>
                    <a:pt x="134" y="0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2" name="Freeform 63"/>
            <p:cNvSpPr>
              <a:spLocks/>
            </p:cNvSpPr>
            <p:nvPr/>
          </p:nvSpPr>
          <p:spPr bwMode="auto">
            <a:xfrm>
              <a:off x="4494252" y="2868111"/>
              <a:ext cx="649904" cy="656094"/>
            </a:xfrm>
            <a:custGeom>
              <a:avLst/>
              <a:gdLst>
                <a:gd name="T0" fmla="*/ 103 w 133"/>
                <a:gd name="T1" fmla="*/ 106 h 134"/>
                <a:gd name="T2" fmla="*/ 110 w 133"/>
                <a:gd name="T3" fmla="*/ 106 h 134"/>
                <a:gd name="T4" fmla="*/ 122 w 133"/>
                <a:gd name="T5" fmla="*/ 107 h 134"/>
                <a:gd name="T6" fmla="*/ 133 w 133"/>
                <a:gd name="T7" fmla="*/ 67 h 134"/>
                <a:gd name="T8" fmla="*/ 67 w 133"/>
                <a:gd name="T9" fmla="*/ 0 h 134"/>
                <a:gd name="T10" fmla="*/ 0 w 133"/>
                <a:gd name="T11" fmla="*/ 67 h 134"/>
                <a:gd name="T12" fmla="*/ 67 w 133"/>
                <a:gd name="T13" fmla="*/ 134 h 134"/>
                <a:gd name="T14" fmla="*/ 72 w 133"/>
                <a:gd name="T15" fmla="*/ 134 h 134"/>
                <a:gd name="T16" fmla="*/ 103 w 133"/>
                <a:gd name="T17" fmla="*/ 10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34">
                  <a:moveTo>
                    <a:pt x="103" y="106"/>
                  </a:moveTo>
                  <a:cubicBezTo>
                    <a:pt x="106" y="106"/>
                    <a:pt x="107" y="106"/>
                    <a:pt x="110" y="106"/>
                  </a:cubicBezTo>
                  <a:cubicBezTo>
                    <a:pt x="114" y="106"/>
                    <a:pt x="117" y="106"/>
                    <a:pt x="122" y="107"/>
                  </a:cubicBezTo>
                  <a:cubicBezTo>
                    <a:pt x="130" y="96"/>
                    <a:pt x="133" y="82"/>
                    <a:pt x="133" y="67"/>
                  </a:cubicBezTo>
                  <a:cubicBezTo>
                    <a:pt x="133" y="29"/>
                    <a:pt x="104" y="0"/>
                    <a:pt x="67" y="0"/>
                  </a:cubicBezTo>
                  <a:cubicBezTo>
                    <a:pt x="29" y="0"/>
                    <a:pt x="0" y="29"/>
                    <a:pt x="0" y="67"/>
                  </a:cubicBezTo>
                  <a:cubicBezTo>
                    <a:pt x="0" y="105"/>
                    <a:pt x="29" y="134"/>
                    <a:pt x="67" y="134"/>
                  </a:cubicBezTo>
                  <a:cubicBezTo>
                    <a:pt x="69" y="134"/>
                    <a:pt x="70" y="134"/>
                    <a:pt x="72" y="134"/>
                  </a:cubicBezTo>
                  <a:cubicBezTo>
                    <a:pt x="75" y="120"/>
                    <a:pt x="86" y="109"/>
                    <a:pt x="103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3" name="Freeform 64"/>
            <p:cNvSpPr>
              <a:spLocks/>
            </p:cNvSpPr>
            <p:nvPr/>
          </p:nvSpPr>
          <p:spPr bwMode="auto">
            <a:xfrm>
              <a:off x="4822299" y="3416919"/>
              <a:ext cx="447712" cy="827338"/>
            </a:xfrm>
            <a:custGeom>
              <a:avLst/>
              <a:gdLst>
                <a:gd name="T0" fmla="*/ 89 w 92"/>
                <a:gd name="T1" fmla="*/ 134 h 169"/>
                <a:gd name="T2" fmla="*/ 71 w 92"/>
                <a:gd name="T3" fmla="*/ 27 h 169"/>
                <a:gd name="T4" fmla="*/ 39 w 92"/>
                <a:gd name="T5" fmla="*/ 3 h 169"/>
                <a:gd name="T6" fmla="*/ 15 w 92"/>
                <a:gd name="T7" fmla="*/ 37 h 169"/>
                <a:gd name="T8" fmla="*/ 23 w 92"/>
                <a:gd name="T9" fmla="*/ 86 h 169"/>
                <a:gd name="T10" fmla="*/ 0 w 92"/>
                <a:gd name="T11" fmla="*/ 74 h 169"/>
                <a:gd name="T12" fmla="*/ 0 w 92"/>
                <a:gd name="T13" fmla="*/ 138 h 169"/>
                <a:gd name="T14" fmla="*/ 47 w 92"/>
                <a:gd name="T15" fmla="*/ 165 h 169"/>
                <a:gd name="T16" fmla="*/ 75 w 92"/>
                <a:gd name="T17" fmla="*/ 165 h 169"/>
                <a:gd name="T18" fmla="*/ 89 w 92"/>
                <a:gd name="T19" fmla="*/ 13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69">
                  <a:moveTo>
                    <a:pt x="89" y="134"/>
                  </a:moveTo>
                  <a:cubicBezTo>
                    <a:pt x="71" y="27"/>
                    <a:pt x="71" y="27"/>
                    <a:pt x="71" y="27"/>
                  </a:cubicBezTo>
                  <a:cubicBezTo>
                    <a:pt x="68" y="10"/>
                    <a:pt x="53" y="0"/>
                    <a:pt x="39" y="3"/>
                  </a:cubicBezTo>
                  <a:cubicBezTo>
                    <a:pt x="22" y="7"/>
                    <a:pt x="12" y="22"/>
                    <a:pt x="15" y="37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57" y="169"/>
                    <a:pt x="66" y="169"/>
                    <a:pt x="75" y="165"/>
                  </a:cubicBezTo>
                  <a:cubicBezTo>
                    <a:pt x="87" y="159"/>
                    <a:pt x="92" y="146"/>
                    <a:pt x="89" y="1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auto">
            <a:xfrm>
              <a:off x="4601538" y="5133491"/>
              <a:ext cx="350742" cy="1188396"/>
            </a:xfrm>
            <a:custGeom>
              <a:avLst/>
              <a:gdLst>
                <a:gd name="T0" fmla="*/ 62 w 72"/>
                <a:gd name="T1" fmla="*/ 67 h 243"/>
                <a:gd name="T2" fmla="*/ 16 w 72"/>
                <a:gd name="T3" fmla="*/ 0 h 243"/>
                <a:gd name="T4" fmla="*/ 4 w 72"/>
                <a:gd name="T5" fmla="*/ 7 h 243"/>
                <a:gd name="T6" fmla="*/ 12 w 72"/>
                <a:gd name="T7" fmla="*/ 65 h 243"/>
                <a:gd name="T8" fmla="*/ 17 w 72"/>
                <a:gd name="T9" fmla="*/ 99 h 243"/>
                <a:gd name="T10" fmla="*/ 17 w 72"/>
                <a:gd name="T11" fmla="*/ 106 h 243"/>
                <a:gd name="T12" fmla="*/ 16 w 72"/>
                <a:gd name="T13" fmla="*/ 121 h 243"/>
                <a:gd name="T14" fmla="*/ 12 w 72"/>
                <a:gd name="T15" fmla="*/ 129 h 243"/>
                <a:gd name="T16" fmla="*/ 0 w 72"/>
                <a:gd name="T17" fmla="*/ 151 h 243"/>
                <a:gd name="T18" fmla="*/ 0 w 72"/>
                <a:gd name="T19" fmla="*/ 213 h 243"/>
                <a:gd name="T20" fmla="*/ 33 w 72"/>
                <a:gd name="T21" fmla="*/ 243 h 243"/>
                <a:gd name="T22" fmla="*/ 40 w 72"/>
                <a:gd name="T23" fmla="*/ 243 h 243"/>
                <a:gd name="T24" fmla="*/ 72 w 72"/>
                <a:gd name="T25" fmla="*/ 213 h 243"/>
                <a:gd name="T26" fmla="*/ 72 w 72"/>
                <a:gd name="T27" fmla="*/ 91 h 243"/>
                <a:gd name="T28" fmla="*/ 62 w 72"/>
                <a:gd name="T29" fmla="*/ 6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43">
                  <a:moveTo>
                    <a:pt x="62" y="67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4"/>
                    <a:pt x="7" y="6"/>
                    <a:pt x="4" y="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7" y="101"/>
                    <a:pt x="17" y="104"/>
                    <a:pt x="17" y="106"/>
                  </a:cubicBezTo>
                  <a:cubicBezTo>
                    <a:pt x="17" y="111"/>
                    <a:pt x="17" y="116"/>
                    <a:pt x="16" y="121"/>
                  </a:cubicBezTo>
                  <a:cubicBezTo>
                    <a:pt x="15" y="125"/>
                    <a:pt x="15" y="126"/>
                    <a:pt x="12" y="129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231"/>
                    <a:pt x="16" y="243"/>
                    <a:pt x="33" y="243"/>
                  </a:cubicBezTo>
                  <a:cubicBezTo>
                    <a:pt x="40" y="243"/>
                    <a:pt x="40" y="243"/>
                    <a:pt x="40" y="243"/>
                  </a:cubicBezTo>
                  <a:cubicBezTo>
                    <a:pt x="59" y="243"/>
                    <a:pt x="72" y="231"/>
                    <a:pt x="72" y="213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2" y="80"/>
                    <a:pt x="68" y="71"/>
                    <a:pt x="62" y="6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15530" y="2013951"/>
            <a:ext cx="1157448" cy="3480598"/>
            <a:chOff x="5515530" y="2013951"/>
            <a:chExt cx="1157448" cy="3480598"/>
          </a:xfrm>
        </p:grpSpPr>
        <p:sp>
          <p:nvSpPr>
            <p:cNvPr id="15" name="Freeform 66"/>
            <p:cNvSpPr>
              <a:spLocks/>
            </p:cNvSpPr>
            <p:nvPr/>
          </p:nvSpPr>
          <p:spPr bwMode="auto">
            <a:xfrm>
              <a:off x="5515530" y="2478168"/>
              <a:ext cx="963509" cy="973825"/>
            </a:xfrm>
            <a:custGeom>
              <a:avLst/>
              <a:gdLst>
                <a:gd name="T0" fmla="*/ 169 w 197"/>
                <a:gd name="T1" fmla="*/ 141 h 199"/>
                <a:gd name="T2" fmla="*/ 59 w 197"/>
                <a:gd name="T3" fmla="*/ 141 h 199"/>
                <a:gd name="T4" fmla="*/ 59 w 197"/>
                <a:gd name="T5" fmla="*/ 29 h 199"/>
                <a:gd name="T6" fmla="*/ 28 w 197"/>
                <a:gd name="T7" fmla="*/ 0 h 199"/>
                <a:gd name="T8" fmla="*/ 0 w 197"/>
                <a:gd name="T9" fmla="*/ 29 h 199"/>
                <a:gd name="T10" fmla="*/ 0 w 197"/>
                <a:gd name="T11" fmla="*/ 168 h 199"/>
                <a:gd name="T12" fmla="*/ 0 w 197"/>
                <a:gd name="T13" fmla="*/ 170 h 199"/>
                <a:gd name="T14" fmla="*/ 0 w 197"/>
                <a:gd name="T15" fmla="*/ 170 h 199"/>
                <a:gd name="T16" fmla="*/ 28 w 197"/>
                <a:gd name="T17" fmla="*/ 199 h 199"/>
                <a:gd name="T18" fmla="*/ 169 w 197"/>
                <a:gd name="T19" fmla="*/ 199 h 199"/>
                <a:gd name="T20" fmla="*/ 197 w 197"/>
                <a:gd name="T21" fmla="*/ 170 h 199"/>
                <a:gd name="T22" fmla="*/ 169 w 197"/>
                <a:gd name="T23" fmla="*/ 14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199">
                  <a:moveTo>
                    <a:pt x="169" y="141"/>
                  </a:moveTo>
                  <a:cubicBezTo>
                    <a:pt x="59" y="141"/>
                    <a:pt x="59" y="141"/>
                    <a:pt x="59" y="14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5" y="0"/>
                    <a:pt x="28" y="0"/>
                  </a:cubicBezTo>
                  <a:cubicBezTo>
                    <a:pt x="14" y="0"/>
                    <a:pt x="0" y="13"/>
                    <a:pt x="0" y="29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6"/>
                    <a:pt x="14" y="199"/>
                    <a:pt x="28" y="199"/>
                  </a:cubicBezTo>
                  <a:cubicBezTo>
                    <a:pt x="169" y="199"/>
                    <a:pt x="169" y="199"/>
                    <a:pt x="169" y="199"/>
                  </a:cubicBezTo>
                  <a:cubicBezTo>
                    <a:pt x="186" y="199"/>
                    <a:pt x="197" y="186"/>
                    <a:pt x="197" y="170"/>
                  </a:cubicBezTo>
                  <a:cubicBezTo>
                    <a:pt x="197" y="154"/>
                    <a:pt x="186" y="141"/>
                    <a:pt x="169" y="14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auto">
            <a:xfrm>
              <a:off x="6322236" y="2620528"/>
              <a:ext cx="18569" cy="57769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5 h 12"/>
                <a:gd name="T6" fmla="*/ 4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4" y="1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3"/>
                    <a:pt x="0" y="5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auto">
            <a:xfrm>
              <a:off x="5847703" y="2620528"/>
              <a:ext cx="342489" cy="503418"/>
            </a:xfrm>
            <a:custGeom>
              <a:avLst/>
              <a:gdLst>
                <a:gd name="T0" fmla="*/ 0 w 70"/>
                <a:gd name="T1" fmla="*/ 103 h 103"/>
                <a:gd name="T2" fmla="*/ 70 w 70"/>
                <a:gd name="T3" fmla="*/ 103 h 103"/>
                <a:gd name="T4" fmla="*/ 30 w 70"/>
                <a:gd name="T5" fmla="*/ 45 h 103"/>
                <a:gd name="T6" fmla="*/ 25 w 70"/>
                <a:gd name="T7" fmla="*/ 15 h 103"/>
                <a:gd name="T8" fmla="*/ 25 w 70"/>
                <a:gd name="T9" fmla="*/ 15 h 103"/>
                <a:gd name="T10" fmla="*/ 0 w 70"/>
                <a:gd name="T11" fmla="*/ 0 h 103"/>
                <a:gd name="T12" fmla="*/ 0 w 70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03">
                  <a:moveTo>
                    <a:pt x="0" y="103"/>
                  </a:moveTo>
                  <a:cubicBezTo>
                    <a:pt x="70" y="103"/>
                    <a:pt x="70" y="103"/>
                    <a:pt x="70" y="103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5" y="35"/>
                    <a:pt x="21" y="2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15" y="12"/>
                    <a:pt x="7" y="6"/>
                    <a:pt x="0" y="0"/>
                  </a:cubicBezTo>
                  <a:lnTo>
                    <a:pt x="0" y="1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auto">
            <a:xfrm>
              <a:off x="5758986" y="2013951"/>
              <a:ext cx="674662" cy="635462"/>
            </a:xfrm>
            <a:custGeom>
              <a:avLst/>
              <a:gdLst>
                <a:gd name="T0" fmla="*/ 59 w 138"/>
                <a:gd name="T1" fmla="*/ 114 h 130"/>
                <a:gd name="T2" fmla="*/ 81 w 138"/>
                <a:gd name="T3" fmla="*/ 108 h 130"/>
                <a:gd name="T4" fmla="*/ 109 w 138"/>
                <a:gd name="T5" fmla="*/ 121 h 130"/>
                <a:gd name="T6" fmla="*/ 122 w 138"/>
                <a:gd name="T7" fmla="*/ 109 h 130"/>
                <a:gd name="T8" fmla="*/ 129 w 138"/>
                <a:gd name="T9" fmla="*/ 97 h 130"/>
                <a:gd name="T10" fmla="*/ 138 w 138"/>
                <a:gd name="T11" fmla="*/ 68 h 130"/>
                <a:gd name="T12" fmla="*/ 68 w 138"/>
                <a:gd name="T13" fmla="*/ 0 h 130"/>
                <a:gd name="T14" fmla="*/ 0 w 138"/>
                <a:gd name="T15" fmla="*/ 68 h 130"/>
                <a:gd name="T16" fmla="*/ 44 w 138"/>
                <a:gd name="T17" fmla="*/ 130 h 130"/>
                <a:gd name="T18" fmla="*/ 59 w 138"/>
                <a:gd name="T19" fmla="*/ 1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0">
                  <a:moveTo>
                    <a:pt x="59" y="114"/>
                  </a:moveTo>
                  <a:cubicBezTo>
                    <a:pt x="66" y="111"/>
                    <a:pt x="73" y="108"/>
                    <a:pt x="81" y="108"/>
                  </a:cubicBezTo>
                  <a:cubicBezTo>
                    <a:pt x="92" y="108"/>
                    <a:pt x="103" y="112"/>
                    <a:pt x="109" y="121"/>
                  </a:cubicBezTo>
                  <a:cubicBezTo>
                    <a:pt x="115" y="117"/>
                    <a:pt x="119" y="114"/>
                    <a:pt x="122" y="109"/>
                  </a:cubicBezTo>
                  <a:cubicBezTo>
                    <a:pt x="124" y="104"/>
                    <a:pt x="126" y="100"/>
                    <a:pt x="129" y="97"/>
                  </a:cubicBezTo>
                  <a:cubicBezTo>
                    <a:pt x="134" y="88"/>
                    <a:pt x="138" y="77"/>
                    <a:pt x="138" y="68"/>
                  </a:cubicBezTo>
                  <a:cubicBezTo>
                    <a:pt x="138" y="30"/>
                    <a:pt x="105" y="0"/>
                    <a:pt x="68" y="0"/>
                  </a:cubicBezTo>
                  <a:cubicBezTo>
                    <a:pt x="32" y="0"/>
                    <a:pt x="0" y="30"/>
                    <a:pt x="0" y="68"/>
                  </a:cubicBezTo>
                  <a:cubicBezTo>
                    <a:pt x="0" y="97"/>
                    <a:pt x="20" y="121"/>
                    <a:pt x="44" y="130"/>
                  </a:cubicBezTo>
                  <a:cubicBezTo>
                    <a:pt x="48" y="124"/>
                    <a:pt x="53" y="118"/>
                    <a:pt x="59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auto">
            <a:xfrm>
              <a:off x="6526492" y="3289001"/>
              <a:ext cx="10316" cy="39201"/>
            </a:xfrm>
            <a:custGeom>
              <a:avLst/>
              <a:gdLst>
                <a:gd name="T0" fmla="*/ 2 w 2"/>
                <a:gd name="T1" fmla="*/ 4 h 8"/>
                <a:gd name="T2" fmla="*/ 0 w 2"/>
                <a:gd name="T3" fmla="*/ 0 h 8"/>
                <a:gd name="T4" fmla="*/ 0 w 2"/>
                <a:gd name="T5" fmla="*/ 8 h 8"/>
                <a:gd name="T6" fmla="*/ 2 w 2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cubicBezTo>
                    <a:pt x="2" y="4"/>
                    <a:pt x="0" y="2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auto">
            <a:xfrm>
              <a:off x="5994189" y="2478168"/>
              <a:ext cx="678789" cy="973825"/>
            </a:xfrm>
            <a:custGeom>
              <a:avLst/>
              <a:gdLst>
                <a:gd name="T0" fmla="*/ 109 w 139"/>
                <a:gd name="T1" fmla="*/ 0 h 199"/>
                <a:gd name="T2" fmla="*/ 81 w 139"/>
                <a:gd name="T3" fmla="*/ 29 h 199"/>
                <a:gd name="T4" fmla="*/ 81 w 139"/>
                <a:gd name="T5" fmla="*/ 75 h 199"/>
                <a:gd name="T6" fmla="*/ 57 w 139"/>
                <a:gd name="T7" fmla="*/ 37 h 199"/>
                <a:gd name="T8" fmla="*/ 17 w 139"/>
                <a:gd name="T9" fmla="*/ 29 h 199"/>
                <a:gd name="T10" fmla="*/ 8 w 139"/>
                <a:gd name="T11" fmla="*/ 68 h 199"/>
                <a:gd name="T12" fmla="*/ 50 w 139"/>
                <a:gd name="T13" fmla="*/ 132 h 199"/>
                <a:gd name="T14" fmla="*/ 71 w 139"/>
                <a:gd name="T15" fmla="*/ 132 h 199"/>
                <a:gd name="T16" fmla="*/ 109 w 139"/>
                <a:gd name="T17" fmla="*/ 166 h 199"/>
                <a:gd name="T18" fmla="*/ 109 w 139"/>
                <a:gd name="T19" fmla="*/ 174 h 199"/>
                <a:gd name="T20" fmla="*/ 99 w 139"/>
                <a:gd name="T21" fmla="*/ 195 h 199"/>
                <a:gd name="T22" fmla="*/ 125 w 139"/>
                <a:gd name="T23" fmla="*/ 194 h 199"/>
                <a:gd name="T24" fmla="*/ 139 w 139"/>
                <a:gd name="T25" fmla="*/ 170 h 199"/>
                <a:gd name="T26" fmla="*/ 139 w 139"/>
                <a:gd name="T27" fmla="*/ 168 h 199"/>
                <a:gd name="T28" fmla="*/ 139 w 139"/>
                <a:gd name="T29" fmla="*/ 29 h 199"/>
                <a:gd name="T30" fmla="*/ 109 w 139"/>
                <a:gd name="T3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99">
                  <a:moveTo>
                    <a:pt x="109" y="0"/>
                  </a:moveTo>
                  <a:cubicBezTo>
                    <a:pt x="94" y="0"/>
                    <a:pt x="81" y="13"/>
                    <a:pt x="81" y="29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48" y="23"/>
                    <a:pt x="30" y="21"/>
                    <a:pt x="17" y="29"/>
                  </a:cubicBezTo>
                  <a:cubicBezTo>
                    <a:pt x="3" y="38"/>
                    <a:pt x="0" y="56"/>
                    <a:pt x="8" y="68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71" y="132"/>
                    <a:pt x="71" y="132"/>
                    <a:pt x="71" y="132"/>
                  </a:cubicBezTo>
                  <a:cubicBezTo>
                    <a:pt x="91" y="132"/>
                    <a:pt x="108" y="147"/>
                    <a:pt x="109" y="166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09" y="183"/>
                    <a:pt x="105" y="192"/>
                    <a:pt x="99" y="195"/>
                  </a:cubicBezTo>
                  <a:cubicBezTo>
                    <a:pt x="108" y="199"/>
                    <a:pt x="118" y="199"/>
                    <a:pt x="125" y="194"/>
                  </a:cubicBezTo>
                  <a:cubicBezTo>
                    <a:pt x="134" y="187"/>
                    <a:pt x="139" y="179"/>
                    <a:pt x="139" y="170"/>
                  </a:cubicBezTo>
                  <a:cubicBezTo>
                    <a:pt x="139" y="170"/>
                    <a:pt x="139" y="170"/>
                    <a:pt x="139" y="168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13"/>
                    <a:pt x="125" y="0"/>
                    <a:pt x="10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auto">
            <a:xfrm>
              <a:off x="5651700" y="3328202"/>
              <a:ext cx="874792" cy="2166347"/>
            </a:xfrm>
            <a:custGeom>
              <a:avLst/>
              <a:gdLst>
                <a:gd name="T0" fmla="*/ 179 w 179"/>
                <a:gd name="T1" fmla="*/ 287 h 443"/>
                <a:gd name="T2" fmla="*/ 179 w 179"/>
                <a:gd name="T3" fmla="*/ 284 h 443"/>
                <a:gd name="T4" fmla="*/ 179 w 179"/>
                <a:gd name="T5" fmla="*/ 161 h 443"/>
                <a:gd name="T6" fmla="*/ 179 w 179"/>
                <a:gd name="T7" fmla="*/ 159 h 443"/>
                <a:gd name="T8" fmla="*/ 179 w 179"/>
                <a:gd name="T9" fmla="*/ 0 h 443"/>
                <a:gd name="T10" fmla="*/ 141 w 179"/>
                <a:gd name="T11" fmla="*/ 35 h 443"/>
                <a:gd name="T12" fmla="*/ 0 w 179"/>
                <a:gd name="T13" fmla="*/ 35 h 443"/>
                <a:gd name="T14" fmla="*/ 0 w 179"/>
                <a:gd name="T15" fmla="*/ 166 h 443"/>
                <a:gd name="T16" fmla="*/ 0 w 179"/>
                <a:gd name="T17" fmla="*/ 166 h 443"/>
                <a:gd name="T18" fmla="*/ 0 w 179"/>
                <a:gd name="T19" fmla="*/ 166 h 443"/>
                <a:gd name="T20" fmla="*/ 0 w 179"/>
                <a:gd name="T21" fmla="*/ 290 h 443"/>
                <a:gd name="T22" fmla="*/ 0 w 179"/>
                <a:gd name="T23" fmla="*/ 290 h 443"/>
                <a:gd name="T24" fmla="*/ 0 w 179"/>
                <a:gd name="T25" fmla="*/ 412 h 443"/>
                <a:gd name="T26" fmla="*/ 32 w 179"/>
                <a:gd name="T27" fmla="*/ 442 h 443"/>
                <a:gd name="T28" fmla="*/ 42 w 179"/>
                <a:gd name="T29" fmla="*/ 442 h 443"/>
                <a:gd name="T30" fmla="*/ 73 w 179"/>
                <a:gd name="T31" fmla="*/ 412 h 443"/>
                <a:gd name="T32" fmla="*/ 73 w 179"/>
                <a:gd name="T33" fmla="*/ 290 h 443"/>
                <a:gd name="T34" fmla="*/ 73 w 179"/>
                <a:gd name="T35" fmla="*/ 290 h 443"/>
                <a:gd name="T36" fmla="*/ 73 w 179"/>
                <a:gd name="T37" fmla="*/ 166 h 443"/>
                <a:gd name="T38" fmla="*/ 73 w 179"/>
                <a:gd name="T39" fmla="*/ 163 h 443"/>
                <a:gd name="T40" fmla="*/ 90 w 179"/>
                <a:gd name="T41" fmla="*/ 147 h 443"/>
                <a:gd name="T42" fmla="*/ 108 w 179"/>
                <a:gd name="T43" fmla="*/ 163 h 443"/>
                <a:gd name="T44" fmla="*/ 108 w 179"/>
                <a:gd name="T45" fmla="*/ 284 h 443"/>
                <a:gd name="T46" fmla="*/ 108 w 179"/>
                <a:gd name="T47" fmla="*/ 287 h 443"/>
                <a:gd name="T48" fmla="*/ 108 w 179"/>
                <a:gd name="T49" fmla="*/ 290 h 443"/>
                <a:gd name="T50" fmla="*/ 108 w 179"/>
                <a:gd name="T51" fmla="*/ 412 h 443"/>
                <a:gd name="T52" fmla="*/ 140 w 179"/>
                <a:gd name="T53" fmla="*/ 443 h 443"/>
                <a:gd name="T54" fmla="*/ 149 w 179"/>
                <a:gd name="T55" fmla="*/ 443 h 443"/>
                <a:gd name="T56" fmla="*/ 179 w 179"/>
                <a:gd name="T57" fmla="*/ 412 h 443"/>
                <a:gd name="T58" fmla="*/ 179 w 179"/>
                <a:gd name="T59" fmla="*/ 290 h 443"/>
                <a:gd name="T60" fmla="*/ 179 w 179"/>
                <a:gd name="T61" fmla="*/ 287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443">
                  <a:moveTo>
                    <a:pt x="179" y="287"/>
                  </a:moveTo>
                  <a:cubicBezTo>
                    <a:pt x="179" y="287"/>
                    <a:pt x="179" y="285"/>
                    <a:pt x="179" y="284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79" y="161"/>
                    <a:pt x="179" y="161"/>
                    <a:pt x="179" y="159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8" y="20"/>
                    <a:pt x="161" y="35"/>
                    <a:pt x="141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28"/>
                    <a:pt x="15" y="442"/>
                    <a:pt x="32" y="442"/>
                  </a:cubicBezTo>
                  <a:cubicBezTo>
                    <a:pt x="42" y="442"/>
                    <a:pt x="42" y="442"/>
                    <a:pt x="42" y="442"/>
                  </a:cubicBezTo>
                  <a:cubicBezTo>
                    <a:pt x="58" y="442"/>
                    <a:pt x="73" y="428"/>
                    <a:pt x="73" y="412"/>
                  </a:cubicBezTo>
                  <a:cubicBezTo>
                    <a:pt x="73" y="290"/>
                    <a:pt x="73" y="290"/>
                    <a:pt x="73" y="290"/>
                  </a:cubicBezTo>
                  <a:cubicBezTo>
                    <a:pt x="73" y="290"/>
                    <a:pt x="73" y="290"/>
                    <a:pt x="73" y="290"/>
                  </a:cubicBezTo>
                  <a:cubicBezTo>
                    <a:pt x="73" y="166"/>
                    <a:pt x="73" y="166"/>
                    <a:pt x="73" y="166"/>
                  </a:cubicBezTo>
                  <a:cubicBezTo>
                    <a:pt x="73" y="166"/>
                    <a:pt x="73" y="164"/>
                    <a:pt x="73" y="163"/>
                  </a:cubicBezTo>
                  <a:cubicBezTo>
                    <a:pt x="75" y="154"/>
                    <a:pt x="81" y="147"/>
                    <a:pt x="90" y="147"/>
                  </a:cubicBezTo>
                  <a:cubicBezTo>
                    <a:pt x="100" y="147"/>
                    <a:pt x="106" y="154"/>
                    <a:pt x="108" y="163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08" y="285"/>
                    <a:pt x="108" y="287"/>
                    <a:pt x="108" y="287"/>
                  </a:cubicBezTo>
                  <a:cubicBezTo>
                    <a:pt x="108" y="288"/>
                    <a:pt x="108" y="288"/>
                    <a:pt x="108" y="290"/>
                  </a:cubicBezTo>
                  <a:cubicBezTo>
                    <a:pt x="108" y="412"/>
                    <a:pt x="108" y="412"/>
                    <a:pt x="108" y="412"/>
                  </a:cubicBezTo>
                  <a:cubicBezTo>
                    <a:pt x="108" y="428"/>
                    <a:pt x="123" y="443"/>
                    <a:pt x="140" y="443"/>
                  </a:cubicBezTo>
                  <a:cubicBezTo>
                    <a:pt x="149" y="443"/>
                    <a:pt x="149" y="443"/>
                    <a:pt x="149" y="443"/>
                  </a:cubicBezTo>
                  <a:cubicBezTo>
                    <a:pt x="165" y="443"/>
                    <a:pt x="179" y="428"/>
                    <a:pt x="179" y="412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88"/>
                    <a:pt x="179" y="288"/>
                    <a:pt x="179" y="2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uFillTx/>
              </a:endParaRPr>
            </a:p>
          </p:txBody>
        </p:sp>
      </p:grpSp>
      <p:sp>
        <p:nvSpPr>
          <p:cNvPr id="25" name="Freeform 24"/>
          <p:cNvSpPr>
            <a:spLocks/>
          </p:cNvSpPr>
          <p:nvPr/>
        </p:nvSpPr>
        <p:spPr>
          <a:xfrm flipH="1" flipV="1">
            <a:off x="4890414" y="1742981"/>
            <a:ext cx="1172290" cy="270969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2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1032043" y="1212131"/>
            <a:ext cx="3716585" cy="72853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ru-RU" sz="2133" dirty="0">
                <a:uFillTx/>
                <a:latin typeface="Roboto Regular" charset="0"/>
              </a:rPr>
              <a:t>Не идите в больницу</a:t>
            </a:r>
            <a:endParaRPr lang="en-US" sz="2133" dirty="0">
              <a:uFillTx/>
              <a:latin typeface="Roboto Regular" charset="0"/>
            </a:endParaRPr>
          </a:p>
          <a:p>
            <a:pPr algn="r">
              <a:lnSpc>
                <a:spcPct val="89000"/>
              </a:lnSpc>
            </a:pPr>
            <a:r>
              <a:rPr lang="ru-RU" sz="1200" dirty="0">
                <a:latin typeface="Roboto Regular" charset="0"/>
              </a:rPr>
              <a:t>Вызовите врача на дом и максимально изолируйтесь от людей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9163805" y="2478168"/>
            <a:ext cx="2759489" cy="1970155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sz="2133" dirty="0">
                <a:uFillTx/>
                <a:latin typeface="Roboto Regular" charset="0"/>
              </a:rPr>
              <a:t>Соблюдайте рекомендации врача</a:t>
            </a:r>
            <a:endParaRPr lang="en-US" sz="2133" dirty="0">
              <a:uFillTx/>
              <a:latin typeface="Roboto Regular" charset="0"/>
            </a:endParaRPr>
          </a:p>
          <a:p>
            <a:pPr>
              <a:lnSpc>
                <a:spcPct val="89000"/>
              </a:lnSpc>
            </a:pPr>
            <a:r>
              <a:rPr lang="ru-RU" sz="1200" dirty="0">
                <a:uFillTx/>
                <a:latin typeface="Roboto Regular" charset="0"/>
              </a:rPr>
              <a:t>На данный момент универсального лекарства нет, однако здоровый организм способен самостоятельно выздороветь после заболевания</a:t>
            </a:r>
          </a:p>
          <a:p>
            <a:pPr>
              <a:lnSpc>
                <a:spcPct val="89000"/>
              </a:lnSpc>
            </a:pPr>
            <a:r>
              <a:rPr lang="ru-RU" sz="1200" b="1" dirty="0">
                <a:solidFill>
                  <a:srgbClr val="C00000"/>
                </a:solidFill>
                <a:latin typeface="Roboto Regular" charset="0"/>
              </a:rPr>
              <a:t>Не используйте антибиотики!</a:t>
            </a:r>
            <a:endParaRPr lang="en-US" sz="1200" b="1" dirty="0">
              <a:solidFill>
                <a:srgbClr val="C00000"/>
              </a:solidFill>
              <a:uFillTx/>
              <a:latin typeface="Roboto Regular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>
          <a:xfrm flipV="1">
            <a:off x="8090387" y="2675258"/>
            <a:ext cx="941135" cy="848945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3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>
          <a:xfrm flipH="1" flipV="1">
            <a:off x="3300949" y="2865620"/>
            <a:ext cx="1090143" cy="629699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1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uFillTx/>
              <a:latin typeface="Roboto Regular" charset="0"/>
            </a:endParaRPr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354717" y="2660716"/>
            <a:ext cx="2819151" cy="72853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ru-RU" sz="2133" dirty="0">
                <a:uFillTx/>
                <a:latin typeface="Roboto Regular" charset="0"/>
              </a:rPr>
              <a:t>Постельный режим</a:t>
            </a:r>
            <a:endParaRPr lang="en-US" sz="2133" dirty="0">
              <a:uFillTx/>
              <a:latin typeface="Roboto Regular" charset="0"/>
            </a:endParaRPr>
          </a:p>
          <a:p>
            <a:pPr algn="r">
              <a:lnSpc>
                <a:spcPct val="89000"/>
              </a:lnSpc>
            </a:pPr>
            <a:r>
              <a:rPr lang="ru-RU" sz="1200" dirty="0">
                <a:latin typeface="Roboto Regular" charset="0"/>
              </a:rPr>
              <a:t>Соблюдайте</a:t>
            </a:r>
            <a:r>
              <a:rPr lang="ru-RU" sz="1200" dirty="0">
                <a:uFillTx/>
                <a:latin typeface="Roboto Regular" charset="0"/>
              </a:rPr>
              <a:t> постельный режим и </a:t>
            </a:r>
            <a:r>
              <a:rPr lang="ru-RU" sz="1200">
                <a:uFillTx/>
                <a:latin typeface="Roboto Regular" charset="0"/>
              </a:rPr>
              <a:t>много пейте</a:t>
            </a:r>
            <a:endParaRPr lang="ru-RU" sz="1200" dirty="0">
              <a:uFillTx/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 animBg="1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2B4AB-A5A3-D747-9039-0AA966BD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3E618D-7D23-3745-9896-895C0C972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513F4-6554-EE48-9C18-82A50A08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04" y="0"/>
            <a:ext cx="1274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506E758-D995-7944-ABE7-A5A8D649E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11" y="589059"/>
            <a:ext cx="11246778" cy="5795411"/>
          </a:xfrm>
        </p:spPr>
        <p:txBody>
          <a:bodyPr>
            <a:normAutofit/>
          </a:bodyPr>
          <a:lstStyle/>
          <a:p>
            <a:r>
              <a:rPr lang="ru-RU" sz="1600" dirty="0"/>
              <a:t>В условиях, когда страны принимают более жесткие меры, чтобы сдержать распространение коронавирусной инфекции </a:t>
            </a:r>
            <a:r>
              <a:rPr lang="en" sz="1600" dirty="0"/>
              <a:t>COVID-19, </a:t>
            </a:r>
            <a:r>
              <a:rPr lang="ru-RU" sz="1600" dirty="0"/>
              <a:t>самоизоляция и перерыв в работе коммерческих структур могут повлиять на характер и режим питания. Дома вынуждены оставаться не только люди, у которых наблюдаются острые симптомы респираторного заболевания, но и те, кто здоров. На данный момент в Казахстане ограничивается деятельность предприятий общественного питания и кулинарий, торгующих навынос, и некоторые свежие продукты становятся менее доступными.</a:t>
            </a:r>
          </a:p>
          <a:p>
            <a:r>
              <a:rPr lang="ru-RU" sz="1600" dirty="0"/>
              <a:t>Правильное питание </a:t>
            </a:r>
            <a:r>
              <a:rPr lang="ru-RU" sz="1600" b="1" dirty="0"/>
              <a:t>чрезвычайно важно для здоровья</a:t>
            </a:r>
            <a:r>
              <a:rPr lang="ru-RU" sz="1600" dirty="0"/>
              <a:t>, особенно в то время, когда резервы иммунной системы необходимы для борьбы с инфекцией. Ограниченная доступность свежих продуктов может сократить возможности для полезного и разнообразного питания. Кроме того, результатом такого ограничения может стать рост потребления продуктов, прошедших технологическую обработку, зачастую характеризующихся повышенным содержанием жиров, сахара и соли. Однако даже если количество и выбор ингредиентов ограничены, можно продолжать питаться с пользой для здоровья. </a:t>
            </a:r>
          </a:p>
          <a:p>
            <a:r>
              <a:rPr lang="ru-RU" sz="1600" dirty="0"/>
              <a:t>Для поддержания оптимального состояния здоровья важно сохранять физическую активность. Чтобы, оставаясь дома в период карантина, здоровые люди могли сохранять необходимый уровень физической активности, Европейское региональное бюро ВОЗ разработало методические рекомендации, где предлагаются полезные советы и примеры упражнений, которые можно выполнять в условиях ограниченного пространства.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5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uFillTx/>
              </a:rPr>
              <a:t>Рекомендации в области питания</a:t>
            </a:r>
            <a:endParaRPr lang="en-US" dirty="0">
              <a:uFillTx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E3BE1C-18FA-474C-AC7E-30D39E63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63" y="1784300"/>
            <a:ext cx="3982575" cy="3973462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0A0D5B51-4DA5-1F43-B721-781B9735B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833" y="1781892"/>
            <a:ext cx="5233708" cy="397346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/>
              <a:t>Для того, чтобы ознакомиться с данными рекомендациями, а также получить рецепты приготовления оптимальных блюд: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Откройте камеру вашего телефона;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Наведите ее на </a:t>
            </a:r>
            <a:r>
              <a:rPr lang="en-US" sz="1600" b="1" dirty="0"/>
              <a:t>QR </a:t>
            </a:r>
            <a:r>
              <a:rPr lang="ru-RU" sz="1600" b="1" dirty="0"/>
              <a:t>код;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Перейдите по ссылке.</a:t>
            </a:r>
          </a:p>
          <a:p>
            <a:pPr algn="l"/>
            <a:r>
              <a:rPr lang="ru-RU" sz="1600" b="1" dirty="0"/>
              <a:t>В случае, если вы не доверяете данному источнику, введите в поиск </a:t>
            </a:r>
            <a:r>
              <a:rPr lang="en-US" sz="1600" b="1" dirty="0"/>
              <a:t>google</a:t>
            </a:r>
            <a:r>
              <a:rPr lang="ru-RU" sz="1600" b="1" dirty="0"/>
              <a:t> </a:t>
            </a:r>
          </a:p>
          <a:p>
            <a:pPr algn="l"/>
            <a:r>
              <a:rPr lang="ru-RU" sz="1600" b="1" dirty="0"/>
              <a:t>«Полезные продукты и здоровое питание: как правильно питаться во время </a:t>
            </a:r>
            <a:r>
              <a:rPr lang="ru-RU" sz="1600" b="1" dirty="0" err="1"/>
              <a:t>самокарантина</a:t>
            </a:r>
            <a:r>
              <a:rPr lang="ru-RU" sz="1600" b="1" dirty="0"/>
              <a:t> ВОЗ»</a:t>
            </a:r>
          </a:p>
          <a:p>
            <a:pPr algn="l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6984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2B4AB-A5A3-D747-9039-0AA966BD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3E618D-7D23-3745-9896-895C0C972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1CFD0-8D5B-E64D-84B4-13F55A24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049" y="0"/>
            <a:ext cx="131140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17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909</Words>
  <Application>Microsoft Macintosh PowerPoint</Application>
  <PresentationFormat>Широкоэкранный</PresentationFormat>
  <Paragraphs>80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linea-basic-10</vt:lpstr>
      <vt:lpstr>Roboto</vt:lpstr>
      <vt:lpstr>Roboto Black</vt:lpstr>
      <vt:lpstr>Roboto Light</vt:lpstr>
      <vt:lpstr>Roboto Regular</vt:lpstr>
      <vt:lpstr>Тема Office</vt:lpstr>
      <vt:lpstr>Презентация PowerPoint</vt:lpstr>
      <vt:lpstr>Общая информация</vt:lpstr>
      <vt:lpstr>Группы риска</vt:lpstr>
      <vt:lpstr>Как себя защитить</vt:lpstr>
      <vt:lpstr>Что делать если заболел</vt:lpstr>
      <vt:lpstr>Презентация PowerPoint</vt:lpstr>
      <vt:lpstr>Презентация PowerPoint</vt:lpstr>
      <vt:lpstr>Рекомендации в области питания</vt:lpstr>
      <vt:lpstr>Презентация PowerPoint</vt:lpstr>
      <vt:lpstr>Презентация PowerPoint</vt:lpstr>
      <vt:lpstr>Рекомендации в области физической нагрузки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19</cp:revision>
  <dcterms:created xsi:type="dcterms:W3CDTF">2020-03-12T04:33:42Z</dcterms:created>
  <dcterms:modified xsi:type="dcterms:W3CDTF">2020-04-22T09:41:39Z</dcterms:modified>
</cp:coreProperties>
</file>